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84" r:id="rId3"/>
    <p:sldId id="286" r:id="rId4"/>
    <p:sldId id="285" r:id="rId5"/>
    <p:sldId id="287" r:id="rId6"/>
    <p:sldId id="291" r:id="rId7"/>
    <p:sldId id="257" r:id="rId8"/>
    <p:sldId id="258" r:id="rId9"/>
    <p:sldId id="259" r:id="rId10"/>
    <p:sldId id="289" r:id="rId11"/>
    <p:sldId id="260" r:id="rId12"/>
    <p:sldId id="270" r:id="rId13"/>
    <p:sldId id="271" r:id="rId14"/>
    <p:sldId id="261" r:id="rId15"/>
    <p:sldId id="277" r:id="rId16"/>
    <p:sldId id="278" r:id="rId17"/>
    <p:sldId id="279" r:id="rId18"/>
    <p:sldId id="274" r:id="rId19"/>
    <p:sldId id="275" r:id="rId20"/>
    <p:sldId id="290" r:id="rId21"/>
    <p:sldId id="280" r:id="rId22"/>
    <p:sldId id="265" r:id="rId23"/>
    <p:sldId id="266" r:id="rId24"/>
    <p:sldId id="276" r:id="rId25"/>
    <p:sldId id="281" r:id="rId26"/>
    <p:sldId id="282" r:id="rId27"/>
    <p:sldId id="283" r:id="rId28"/>
    <p:sldId id="262" r:id="rId29"/>
    <p:sldId id="263" r:id="rId30"/>
    <p:sldId id="269" r:id="rId31"/>
    <p:sldId id="268" r:id="rId32"/>
    <p:sldId id="272" r:id="rId33"/>
    <p:sldId id="273" r:id="rId34"/>
    <p:sldId id="292" r:id="rId35"/>
    <p:sldId id="288" r:id="rId36"/>
    <p:sldId id="293" r:id="rId37"/>
    <p:sldId id="26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4D9AF9-E93C-4735-92B0-8B28EE654AF5}" v="2" dt="2026-10-30T09:26:59.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94675" autoAdjust="0"/>
  </p:normalViewPr>
  <p:slideViewPr>
    <p:cSldViewPr snapToGrid="0">
      <p:cViewPr varScale="1">
        <p:scale>
          <a:sx n="119" d="100"/>
          <a:sy n="119" d="100"/>
        </p:scale>
        <p:origin x="704" y="1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EF88E5-626C-47D8-8F63-995B8FC92A86}" type="doc">
      <dgm:prSet loTypeId="urn:microsoft.com/office/officeart/2016/7/layout/HorizontalActionList" loCatId="List" qsTypeId="urn:microsoft.com/office/officeart/2005/8/quickstyle/simple1" qsCatId="simple" csTypeId="urn:microsoft.com/office/officeart/2005/8/colors/colorful2" csCatId="colorful" phldr="1"/>
      <dgm:spPr/>
      <dgm:t>
        <a:bodyPr/>
        <a:lstStyle/>
        <a:p>
          <a:endParaRPr lang="en-US"/>
        </a:p>
      </dgm:t>
    </dgm:pt>
    <dgm:pt modelId="{7C62A8D1-F246-4372-ABBC-A44F690DABAC}">
      <dgm:prSet/>
      <dgm:spPr/>
      <dgm:t>
        <a:bodyPr/>
        <a:lstStyle/>
        <a:p>
          <a:r>
            <a:rPr lang="en-US"/>
            <a:t>Aim</a:t>
          </a:r>
        </a:p>
      </dgm:t>
    </dgm:pt>
    <dgm:pt modelId="{17D6D0B0-EE3A-4BD6-AC95-7400DC240696}" type="parTrans" cxnId="{FB5DA03F-6152-4640-83A0-7347CE1EC5A0}">
      <dgm:prSet/>
      <dgm:spPr/>
      <dgm:t>
        <a:bodyPr/>
        <a:lstStyle/>
        <a:p>
          <a:endParaRPr lang="en-US"/>
        </a:p>
      </dgm:t>
    </dgm:pt>
    <dgm:pt modelId="{3764FD7F-FFDE-4F77-A69C-0AA57D0E8DF1}" type="sibTrans" cxnId="{FB5DA03F-6152-4640-83A0-7347CE1EC5A0}">
      <dgm:prSet/>
      <dgm:spPr/>
      <dgm:t>
        <a:bodyPr/>
        <a:lstStyle/>
        <a:p>
          <a:endParaRPr lang="en-US"/>
        </a:p>
      </dgm:t>
    </dgm:pt>
    <dgm:pt modelId="{0AF1EB76-E5AB-438F-B282-3C2C5C34436B}">
      <dgm:prSet/>
      <dgm:spPr/>
      <dgm:t>
        <a:bodyPr/>
        <a:lstStyle/>
        <a:p>
          <a:r>
            <a:rPr lang="en-US"/>
            <a:t>Aim for more Alternative Provision Programmes, we have three fantastic providers but need funding </a:t>
          </a:r>
        </a:p>
      </dgm:t>
    </dgm:pt>
    <dgm:pt modelId="{F69D4715-A049-494F-9962-2E83F2476185}" type="parTrans" cxnId="{D6B9C373-D5D9-4AA1-AB2C-06EFA5A1509E}">
      <dgm:prSet/>
      <dgm:spPr/>
      <dgm:t>
        <a:bodyPr/>
        <a:lstStyle/>
        <a:p>
          <a:endParaRPr lang="en-US"/>
        </a:p>
      </dgm:t>
    </dgm:pt>
    <dgm:pt modelId="{E01AC95A-1EF5-4DEF-B2AA-23995FD3603B}" type="sibTrans" cxnId="{D6B9C373-D5D9-4AA1-AB2C-06EFA5A1509E}">
      <dgm:prSet/>
      <dgm:spPr/>
      <dgm:t>
        <a:bodyPr/>
        <a:lstStyle/>
        <a:p>
          <a:endParaRPr lang="en-US"/>
        </a:p>
      </dgm:t>
    </dgm:pt>
    <dgm:pt modelId="{6E6B60D1-6A92-4F18-8B8E-C11E8E3F186A}">
      <dgm:prSet/>
      <dgm:spPr/>
      <dgm:t>
        <a:bodyPr/>
        <a:lstStyle/>
        <a:p>
          <a:r>
            <a:rPr lang="en-US"/>
            <a:t>Continue</a:t>
          </a:r>
        </a:p>
      </dgm:t>
    </dgm:pt>
    <dgm:pt modelId="{5DF42407-BB6A-469A-AFB4-55BEFA9D5EE9}" type="parTrans" cxnId="{59D76C4D-1313-4BEF-87F4-A57FC3E64101}">
      <dgm:prSet/>
      <dgm:spPr/>
      <dgm:t>
        <a:bodyPr/>
        <a:lstStyle/>
        <a:p>
          <a:endParaRPr lang="en-US"/>
        </a:p>
      </dgm:t>
    </dgm:pt>
    <dgm:pt modelId="{D78F433D-0D38-4F61-B6F1-D17D3F4474D5}" type="sibTrans" cxnId="{59D76C4D-1313-4BEF-87F4-A57FC3E64101}">
      <dgm:prSet/>
      <dgm:spPr/>
      <dgm:t>
        <a:bodyPr/>
        <a:lstStyle/>
        <a:p>
          <a:endParaRPr lang="en-US"/>
        </a:p>
      </dgm:t>
    </dgm:pt>
    <dgm:pt modelId="{BFD44A32-4803-4D05-B77D-812A35E6DC52}">
      <dgm:prSet/>
      <dgm:spPr/>
      <dgm:t>
        <a:bodyPr/>
        <a:lstStyle/>
        <a:p>
          <a:r>
            <a:rPr lang="en-US"/>
            <a:t>Continue to support ALL disadvantaged Young People around the Somerset County to access the award</a:t>
          </a:r>
        </a:p>
      </dgm:t>
    </dgm:pt>
    <dgm:pt modelId="{416004D1-EEDE-4FAF-BFF4-FC601A0EF455}" type="parTrans" cxnId="{D7FDF9A1-5A0A-4126-9603-01BC8D746A4F}">
      <dgm:prSet/>
      <dgm:spPr/>
      <dgm:t>
        <a:bodyPr/>
        <a:lstStyle/>
        <a:p>
          <a:endParaRPr lang="en-US"/>
        </a:p>
      </dgm:t>
    </dgm:pt>
    <dgm:pt modelId="{BF0A7478-D3F3-4C42-8210-51E3AD2DCBB0}" type="sibTrans" cxnId="{D7FDF9A1-5A0A-4126-9603-01BC8D746A4F}">
      <dgm:prSet/>
      <dgm:spPr/>
      <dgm:t>
        <a:bodyPr/>
        <a:lstStyle/>
        <a:p>
          <a:endParaRPr lang="en-US"/>
        </a:p>
      </dgm:t>
    </dgm:pt>
    <dgm:pt modelId="{EABABE69-2098-40C3-B9F8-B6D594159E73}">
      <dgm:prSet/>
      <dgm:spPr/>
      <dgm:t>
        <a:bodyPr/>
        <a:lstStyle/>
        <a:p>
          <a:r>
            <a:rPr lang="en-US"/>
            <a:t>Grow</a:t>
          </a:r>
        </a:p>
      </dgm:t>
    </dgm:pt>
    <dgm:pt modelId="{04CC2131-C0BC-44E9-BE64-0B5C21ED7FA9}" type="parTrans" cxnId="{3BF1522A-B48E-480B-AD8A-E69BCF4DDBC3}">
      <dgm:prSet/>
      <dgm:spPr/>
      <dgm:t>
        <a:bodyPr/>
        <a:lstStyle/>
        <a:p>
          <a:endParaRPr lang="en-US"/>
        </a:p>
      </dgm:t>
    </dgm:pt>
    <dgm:pt modelId="{0C334A4D-8A4E-406A-A393-C0789D931713}" type="sibTrans" cxnId="{3BF1522A-B48E-480B-AD8A-E69BCF4DDBC3}">
      <dgm:prSet/>
      <dgm:spPr/>
      <dgm:t>
        <a:bodyPr/>
        <a:lstStyle/>
        <a:p>
          <a:endParaRPr lang="en-US"/>
        </a:p>
      </dgm:t>
    </dgm:pt>
    <dgm:pt modelId="{7DC6F96A-EA02-4B88-8F9F-E99A3FA3C07D}">
      <dgm:prSet/>
      <dgm:spPr/>
      <dgm:t>
        <a:bodyPr/>
        <a:lstStyle/>
        <a:p>
          <a:r>
            <a:rPr lang="en-US"/>
            <a:t>Grow our offer to include more  SEND / AP / CIC groups  - search for new ones to join our ever-expanding network </a:t>
          </a:r>
        </a:p>
      </dgm:t>
    </dgm:pt>
    <dgm:pt modelId="{E6732BFD-B514-4B29-B521-01BF87C4DFE3}" type="parTrans" cxnId="{895F895A-4528-4D10-8D84-025E7B5DAF0B}">
      <dgm:prSet/>
      <dgm:spPr/>
      <dgm:t>
        <a:bodyPr/>
        <a:lstStyle/>
        <a:p>
          <a:endParaRPr lang="en-US"/>
        </a:p>
      </dgm:t>
    </dgm:pt>
    <dgm:pt modelId="{3E3D7500-5382-4199-978B-0938FD6DB1F8}" type="sibTrans" cxnId="{895F895A-4528-4D10-8D84-025E7B5DAF0B}">
      <dgm:prSet/>
      <dgm:spPr/>
      <dgm:t>
        <a:bodyPr/>
        <a:lstStyle/>
        <a:p>
          <a:endParaRPr lang="en-US"/>
        </a:p>
      </dgm:t>
    </dgm:pt>
    <dgm:pt modelId="{00AC3A4C-2227-4DE8-8C11-78BFED85F016}">
      <dgm:prSet/>
      <dgm:spPr/>
      <dgm:t>
        <a:bodyPr/>
        <a:lstStyle/>
        <a:p>
          <a:r>
            <a:rPr lang="en-US"/>
            <a:t>Reach</a:t>
          </a:r>
        </a:p>
      </dgm:t>
    </dgm:pt>
    <dgm:pt modelId="{04491802-348A-416C-86A1-48412E326F21}" type="parTrans" cxnId="{5DB1151D-6C5D-4E0C-AE8B-1322BF560F3D}">
      <dgm:prSet/>
      <dgm:spPr/>
      <dgm:t>
        <a:bodyPr/>
        <a:lstStyle/>
        <a:p>
          <a:endParaRPr lang="en-US"/>
        </a:p>
      </dgm:t>
    </dgm:pt>
    <dgm:pt modelId="{CB9E4A31-A14B-414C-9FF3-459ABA36D0DE}" type="sibTrans" cxnId="{5DB1151D-6C5D-4E0C-AE8B-1322BF560F3D}">
      <dgm:prSet/>
      <dgm:spPr/>
      <dgm:t>
        <a:bodyPr/>
        <a:lstStyle/>
        <a:p>
          <a:endParaRPr lang="en-US"/>
        </a:p>
      </dgm:t>
    </dgm:pt>
    <dgm:pt modelId="{371E3D9D-D5AB-453B-B401-EFBBA707382A}">
      <dgm:prSet/>
      <dgm:spPr/>
      <dgm:t>
        <a:bodyPr/>
        <a:lstStyle/>
        <a:p>
          <a:r>
            <a:rPr lang="en-US" dirty="0"/>
            <a:t>Reach more home educated Young People , through our Open Award offer</a:t>
          </a:r>
        </a:p>
      </dgm:t>
    </dgm:pt>
    <dgm:pt modelId="{26FD11F3-A35F-45D2-8F47-CF840D312CA4}" type="parTrans" cxnId="{A538545B-7DDD-489A-8C08-ED00DC2D6EED}">
      <dgm:prSet/>
      <dgm:spPr/>
      <dgm:t>
        <a:bodyPr/>
        <a:lstStyle/>
        <a:p>
          <a:endParaRPr lang="en-US"/>
        </a:p>
      </dgm:t>
    </dgm:pt>
    <dgm:pt modelId="{719AE1F5-3D0F-45E7-9853-D0A952546F92}" type="sibTrans" cxnId="{A538545B-7DDD-489A-8C08-ED00DC2D6EED}">
      <dgm:prSet/>
      <dgm:spPr/>
      <dgm:t>
        <a:bodyPr/>
        <a:lstStyle/>
        <a:p>
          <a:endParaRPr lang="en-US"/>
        </a:p>
      </dgm:t>
    </dgm:pt>
    <dgm:pt modelId="{B53A2BC7-23D6-41CB-A3E4-AA2E1AF3A34A}" type="pres">
      <dgm:prSet presAssocID="{9CEF88E5-626C-47D8-8F63-995B8FC92A86}" presName="Name0" presStyleCnt="0">
        <dgm:presLayoutVars>
          <dgm:dir/>
          <dgm:animLvl val="lvl"/>
          <dgm:resizeHandles val="exact"/>
        </dgm:presLayoutVars>
      </dgm:prSet>
      <dgm:spPr/>
    </dgm:pt>
    <dgm:pt modelId="{A7C7FEB0-F1E7-408E-AFA3-5A2D97025F29}" type="pres">
      <dgm:prSet presAssocID="{7C62A8D1-F246-4372-ABBC-A44F690DABAC}" presName="composite" presStyleCnt="0"/>
      <dgm:spPr/>
    </dgm:pt>
    <dgm:pt modelId="{9A93408F-4806-475F-B17C-E4E6FD4239A6}" type="pres">
      <dgm:prSet presAssocID="{7C62A8D1-F246-4372-ABBC-A44F690DABAC}" presName="parTx" presStyleLbl="alignNode1" presStyleIdx="0" presStyleCnt="4">
        <dgm:presLayoutVars>
          <dgm:chMax val="0"/>
          <dgm:chPref val="0"/>
        </dgm:presLayoutVars>
      </dgm:prSet>
      <dgm:spPr/>
    </dgm:pt>
    <dgm:pt modelId="{D0130A46-B625-4A58-A1A6-8A3E19998B50}" type="pres">
      <dgm:prSet presAssocID="{7C62A8D1-F246-4372-ABBC-A44F690DABAC}" presName="desTx" presStyleLbl="alignAccFollowNode1" presStyleIdx="0" presStyleCnt="4">
        <dgm:presLayoutVars/>
      </dgm:prSet>
      <dgm:spPr/>
    </dgm:pt>
    <dgm:pt modelId="{4D3E709D-F5C0-4EC2-9688-25FA4E9EC937}" type="pres">
      <dgm:prSet presAssocID="{3764FD7F-FFDE-4F77-A69C-0AA57D0E8DF1}" presName="space" presStyleCnt="0"/>
      <dgm:spPr/>
    </dgm:pt>
    <dgm:pt modelId="{EFBA1CE5-F1C0-42F0-8D52-04AD3E949082}" type="pres">
      <dgm:prSet presAssocID="{6E6B60D1-6A92-4F18-8B8E-C11E8E3F186A}" presName="composite" presStyleCnt="0"/>
      <dgm:spPr/>
    </dgm:pt>
    <dgm:pt modelId="{C095C8BF-F322-45E2-96CA-F2B141552C47}" type="pres">
      <dgm:prSet presAssocID="{6E6B60D1-6A92-4F18-8B8E-C11E8E3F186A}" presName="parTx" presStyleLbl="alignNode1" presStyleIdx="1" presStyleCnt="4">
        <dgm:presLayoutVars>
          <dgm:chMax val="0"/>
          <dgm:chPref val="0"/>
        </dgm:presLayoutVars>
      </dgm:prSet>
      <dgm:spPr/>
    </dgm:pt>
    <dgm:pt modelId="{818A72A8-3DFE-40B3-ACB9-560B0DA05BEC}" type="pres">
      <dgm:prSet presAssocID="{6E6B60D1-6A92-4F18-8B8E-C11E8E3F186A}" presName="desTx" presStyleLbl="alignAccFollowNode1" presStyleIdx="1" presStyleCnt="4">
        <dgm:presLayoutVars/>
      </dgm:prSet>
      <dgm:spPr/>
    </dgm:pt>
    <dgm:pt modelId="{7B3E3D7B-C753-46CB-91F1-856AE3C18721}" type="pres">
      <dgm:prSet presAssocID="{D78F433D-0D38-4F61-B6F1-D17D3F4474D5}" presName="space" presStyleCnt="0"/>
      <dgm:spPr/>
    </dgm:pt>
    <dgm:pt modelId="{022363E2-FEE7-44B3-B710-1A18DB0AF474}" type="pres">
      <dgm:prSet presAssocID="{EABABE69-2098-40C3-B9F8-B6D594159E73}" presName="composite" presStyleCnt="0"/>
      <dgm:spPr/>
    </dgm:pt>
    <dgm:pt modelId="{69C868EB-26D4-4030-8815-99A5B3116551}" type="pres">
      <dgm:prSet presAssocID="{EABABE69-2098-40C3-B9F8-B6D594159E73}" presName="parTx" presStyleLbl="alignNode1" presStyleIdx="2" presStyleCnt="4">
        <dgm:presLayoutVars>
          <dgm:chMax val="0"/>
          <dgm:chPref val="0"/>
        </dgm:presLayoutVars>
      </dgm:prSet>
      <dgm:spPr/>
    </dgm:pt>
    <dgm:pt modelId="{39A836FE-7D80-47CC-8BF1-C833083FF9F9}" type="pres">
      <dgm:prSet presAssocID="{EABABE69-2098-40C3-B9F8-B6D594159E73}" presName="desTx" presStyleLbl="alignAccFollowNode1" presStyleIdx="2" presStyleCnt="4">
        <dgm:presLayoutVars/>
      </dgm:prSet>
      <dgm:spPr/>
    </dgm:pt>
    <dgm:pt modelId="{63C89F3F-29BF-4046-B140-2A795386417C}" type="pres">
      <dgm:prSet presAssocID="{0C334A4D-8A4E-406A-A393-C0789D931713}" presName="space" presStyleCnt="0"/>
      <dgm:spPr/>
    </dgm:pt>
    <dgm:pt modelId="{BA503C8D-C1A3-41A2-8C32-97919E0D741F}" type="pres">
      <dgm:prSet presAssocID="{00AC3A4C-2227-4DE8-8C11-78BFED85F016}" presName="composite" presStyleCnt="0"/>
      <dgm:spPr/>
    </dgm:pt>
    <dgm:pt modelId="{F65831BD-A55A-47BB-B8ED-9AB06553CB8E}" type="pres">
      <dgm:prSet presAssocID="{00AC3A4C-2227-4DE8-8C11-78BFED85F016}" presName="parTx" presStyleLbl="alignNode1" presStyleIdx="3" presStyleCnt="4">
        <dgm:presLayoutVars>
          <dgm:chMax val="0"/>
          <dgm:chPref val="0"/>
        </dgm:presLayoutVars>
      </dgm:prSet>
      <dgm:spPr/>
    </dgm:pt>
    <dgm:pt modelId="{5DD37184-071C-41C5-86DD-AB0D47E175E1}" type="pres">
      <dgm:prSet presAssocID="{00AC3A4C-2227-4DE8-8C11-78BFED85F016}" presName="desTx" presStyleLbl="alignAccFollowNode1" presStyleIdx="3" presStyleCnt="4">
        <dgm:presLayoutVars/>
      </dgm:prSet>
      <dgm:spPr/>
    </dgm:pt>
  </dgm:ptLst>
  <dgm:cxnLst>
    <dgm:cxn modelId="{5DB1151D-6C5D-4E0C-AE8B-1322BF560F3D}" srcId="{9CEF88E5-626C-47D8-8F63-995B8FC92A86}" destId="{00AC3A4C-2227-4DE8-8C11-78BFED85F016}" srcOrd="3" destOrd="0" parTransId="{04491802-348A-416C-86A1-48412E326F21}" sibTransId="{CB9E4A31-A14B-414C-9FF3-459ABA36D0DE}"/>
    <dgm:cxn modelId="{6956F11D-DCA0-43AC-A564-FBA7197E74C3}" type="presOf" srcId="{EABABE69-2098-40C3-B9F8-B6D594159E73}" destId="{69C868EB-26D4-4030-8815-99A5B3116551}" srcOrd="0" destOrd="0" presId="urn:microsoft.com/office/officeart/2016/7/layout/HorizontalActionList"/>
    <dgm:cxn modelId="{62ACF623-4DEB-4DE0-B8D8-782AF95B8BA1}" type="presOf" srcId="{9CEF88E5-626C-47D8-8F63-995B8FC92A86}" destId="{B53A2BC7-23D6-41CB-A3E4-AA2E1AF3A34A}" srcOrd="0" destOrd="0" presId="urn:microsoft.com/office/officeart/2016/7/layout/HorizontalActionList"/>
    <dgm:cxn modelId="{3BF1522A-B48E-480B-AD8A-E69BCF4DDBC3}" srcId="{9CEF88E5-626C-47D8-8F63-995B8FC92A86}" destId="{EABABE69-2098-40C3-B9F8-B6D594159E73}" srcOrd="2" destOrd="0" parTransId="{04CC2131-C0BC-44E9-BE64-0B5C21ED7FA9}" sibTransId="{0C334A4D-8A4E-406A-A393-C0789D931713}"/>
    <dgm:cxn modelId="{90278037-CE1F-4AF7-B9A1-ED871198EF10}" type="presOf" srcId="{00AC3A4C-2227-4DE8-8C11-78BFED85F016}" destId="{F65831BD-A55A-47BB-B8ED-9AB06553CB8E}" srcOrd="0" destOrd="0" presId="urn:microsoft.com/office/officeart/2016/7/layout/HorizontalActionList"/>
    <dgm:cxn modelId="{FB5DA03F-6152-4640-83A0-7347CE1EC5A0}" srcId="{9CEF88E5-626C-47D8-8F63-995B8FC92A86}" destId="{7C62A8D1-F246-4372-ABBC-A44F690DABAC}" srcOrd="0" destOrd="0" parTransId="{17D6D0B0-EE3A-4BD6-AC95-7400DC240696}" sibTransId="{3764FD7F-FFDE-4F77-A69C-0AA57D0E8DF1}"/>
    <dgm:cxn modelId="{18927349-51CD-4828-AE23-A495C615473C}" type="presOf" srcId="{6E6B60D1-6A92-4F18-8B8E-C11E8E3F186A}" destId="{C095C8BF-F322-45E2-96CA-F2B141552C47}" srcOrd="0" destOrd="0" presId="urn:microsoft.com/office/officeart/2016/7/layout/HorizontalActionList"/>
    <dgm:cxn modelId="{59D76C4D-1313-4BEF-87F4-A57FC3E64101}" srcId="{9CEF88E5-626C-47D8-8F63-995B8FC92A86}" destId="{6E6B60D1-6A92-4F18-8B8E-C11E8E3F186A}" srcOrd="1" destOrd="0" parTransId="{5DF42407-BB6A-469A-AFB4-55BEFA9D5EE9}" sibTransId="{D78F433D-0D38-4F61-B6F1-D17D3F4474D5}"/>
    <dgm:cxn modelId="{E479675A-7BEE-4128-A801-72D318346D7D}" type="presOf" srcId="{0AF1EB76-E5AB-438F-B282-3C2C5C34436B}" destId="{D0130A46-B625-4A58-A1A6-8A3E19998B50}" srcOrd="0" destOrd="0" presId="urn:microsoft.com/office/officeart/2016/7/layout/HorizontalActionList"/>
    <dgm:cxn modelId="{895F895A-4528-4D10-8D84-025E7B5DAF0B}" srcId="{EABABE69-2098-40C3-B9F8-B6D594159E73}" destId="{7DC6F96A-EA02-4B88-8F9F-E99A3FA3C07D}" srcOrd="0" destOrd="0" parTransId="{E6732BFD-B514-4B29-B521-01BF87C4DFE3}" sibTransId="{3E3D7500-5382-4199-978B-0938FD6DB1F8}"/>
    <dgm:cxn modelId="{A538545B-7DDD-489A-8C08-ED00DC2D6EED}" srcId="{00AC3A4C-2227-4DE8-8C11-78BFED85F016}" destId="{371E3D9D-D5AB-453B-B401-EFBBA707382A}" srcOrd="0" destOrd="0" parTransId="{26FD11F3-A35F-45D2-8F47-CF840D312CA4}" sibTransId="{719AE1F5-3D0F-45E7-9853-D0A952546F92}"/>
    <dgm:cxn modelId="{B17FCC61-53BF-464F-A4DB-3B42AF8059D3}" type="presOf" srcId="{7DC6F96A-EA02-4B88-8F9F-E99A3FA3C07D}" destId="{39A836FE-7D80-47CC-8BF1-C833083FF9F9}" srcOrd="0" destOrd="0" presId="urn:microsoft.com/office/officeart/2016/7/layout/HorizontalActionList"/>
    <dgm:cxn modelId="{D6B9C373-D5D9-4AA1-AB2C-06EFA5A1509E}" srcId="{7C62A8D1-F246-4372-ABBC-A44F690DABAC}" destId="{0AF1EB76-E5AB-438F-B282-3C2C5C34436B}" srcOrd="0" destOrd="0" parTransId="{F69D4715-A049-494F-9962-2E83F2476185}" sibTransId="{E01AC95A-1EF5-4DEF-B2AA-23995FD3603B}"/>
    <dgm:cxn modelId="{32D24880-7D61-4B9B-89DA-2F0551B90D47}" type="presOf" srcId="{371E3D9D-D5AB-453B-B401-EFBBA707382A}" destId="{5DD37184-071C-41C5-86DD-AB0D47E175E1}" srcOrd="0" destOrd="0" presId="urn:microsoft.com/office/officeart/2016/7/layout/HorizontalActionList"/>
    <dgm:cxn modelId="{949F6A91-5CA3-42D2-B80B-91727BE56783}" type="presOf" srcId="{7C62A8D1-F246-4372-ABBC-A44F690DABAC}" destId="{9A93408F-4806-475F-B17C-E4E6FD4239A6}" srcOrd="0" destOrd="0" presId="urn:microsoft.com/office/officeart/2016/7/layout/HorizontalActionList"/>
    <dgm:cxn modelId="{FDD7CB9D-922A-42D9-8270-77E6177B3E04}" type="presOf" srcId="{BFD44A32-4803-4D05-B77D-812A35E6DC52}" destId="{818A72A8-3DFE-40B3-ACB9-560B0DA05BEC}" srcOrd="0" destOrd="0" presId="urn:microsoft.com/office/officeart/2016/7/layout/HorizontalActionList"/>
    <dgm:cxn modelId="{D7FDF9A1-5A0A-4126-9603-01BC8D746A4F}" srcId="{6E6B60D1-6A92-4F18-8B8E-C11E8E3F186A}" destId="{BFD44A32-4803-4D05-B77D-812A35E6DC52}" srcOrd="0" destOrd="0" parTransId="{416004D1-EEDE-4FAF-BFF4-FC601A0EF455}" sibTransId="{BF0A7478-D3F3-4C42-8210-51E3AD2DCBB0}"/>
    <dgm:cxn modelId="{2BB48AB0-1763-40CF-B65A-5D5DB5540327}" type="presParOf" srcId="{B53A2BC7-23D6-41CB-A3E4-AA2E1AF3A34A}" destId="{A7C7FEB0-F1E7-408E-AFA3-5A2D97025F29}" srcOrd="0" destOrd="0" presId="urn:microsoft.com/office/officeart/2016/7/layout/HorizontalActionList"/>
    <dgm:cxn modelId="{A7E78F52-80D5-485B-A28D-D7210810A98E}" type="presParOf" srcId="{A7C7FEB0-F1E7-408E-AFA3-5A2D97025F29}" destId="{9A93408F-4806-475F-B17C-E4E6FD4239A6}" srcOrd="0" destOrd="0" presId="urn:microsoft.com/office/officeart/2016/7/layout/HorizontalActionList"/>
    <dgm:cxn modelId="{5FEF6F46-1766-4959-9EF3-1074421719B3}" type="presParOf" srcId="{A7C7FEB0-F1E7-408E-AFA3-5A2D97025F29}" destId="{D0130A46-B625-4A58-A1A6-8A3E19998B50}" srcOrd="1" destOrd="0" presId="urn:microsoft.com/office/officeart/2016/7/layout/HorizontalActionList"/>
    <dgm:cxn modelId="{6D4BCD99-2B81-4FCC-80BA-5016FFDCE757}" type="presParOf" srcId="{B53A2BC7-23D6-41CB-A3E4-AA2E1AF3A34A}" destId="{4D3E709D-F5C0-4EC2-9688-25FA4E9EC937}" srcOrd="1" destOrd="0" presId="urn:microsoft.com/office/officeart/2016/7/layout/HorizontalActionList"/>
    <dgm:cxn modelId="{6BD41171-F034-421F-80D4-7F958DF4D6F0}" type="presParOf" srcId="{B53A2BC7-23D6-41CB-A3E4-AA2E1AF3A34A}" destId="{EFBA1CE5-F1C0-42F0-8D52-04AD3E949082}" srcOrd="2" destOrd="0" presId="urn:microsoft.com/office/officeart/2016/7/layout/HorizontalActionList"/>
    <dgm:cxn modelId="{143904D1-47F4-42DF-A7DC-824F59CD28CE}" type="presParOf" srcId="{EFBA1CE5-F1C0-42F0-8D52-04AD3E949082}" destId="{C095C8BF-F322-45E2-96CA-F2B141552C47}" srcOrd="0" destOrd="0" presId="urn:microsoft.com/office/officeart/2016/7/layout/HorizontalActionList"/>
    <dgm:cxn modelId="{F3B35A80-4527-4D7C-AA72-2C3E51F61F73}" type="presParOf" srcId="{EFBA1CE5-F1C0-42F0-8D52-04AD3E949082}" destId="{818A72A8-3DFE-40B3-ACB9-560B0DA05BEC}" srcOrd="1" destOrd="0" presId="urn:microsoft.com/office/officeart/2016/7/layout/HorizontalActionList"/>
    <dgm:cxn modelId="{C4DC1A8F-A592-46AA-A207-2C9366689687}" type="presParOf" srcId="{B53A2BC7-23D6-41CB-A3E4-AA2E1AF3A34A}" destId="{7B3E3D7B-C753-46CB-91F1-856AE3C18721}" srcOrd="3" destOrd="0" presId="urn:microsoft.com/office/officeart/2016/7/layout/HorizontalActionList"/>
    <dgm:cxn modelId="{ACE15B56-E8FB-490D-BAF4-03FEF896D0FB}" type="presParOf" srcId="{B53A2BC7-23D6-41CB-A3E4-AA2E1AF3A34A}" destId="{022363E2-FEE7-44B3-B710-1A18DB0AF474}" srcOrd="4" destOrd="0" presId="urn:microsoft.com/office/officeart/2016/7/layout/HorizontalActionList"/>
    <dgm:cxn modelId="{D64B897D-ABB2-4050-8DC0-294AF335BFF5}" type="presParOf" srcId="{022363E2-FEE7-44B3-B710-1A18DB0AF474}" destId="{69C868EB-26D4-4030-8815-99A5B3116551}" srcOrd="0" destOrd="0" presId="urn:microsoft.com/office/officeart/2016/7/layout/HorizontalActionList"/>
    <dgm:cxn modelId="{731E2FDE-AE63-44B5-94B8-9CD59EEB92A7}" type="presParOf" srcId="{022363E2-FEE7-44B3-B710-1A18DB0AF474}" destId="{39A836FE-7D80-47CC-8BF1-C833083FF9F9}" srcOrd="1" destOrd="0" presId="urn:microsoft.com/office/officeart/2016/7/layout/HorizontalActionList"/>
    <dgm:cxn modelId="{7E1BA3CC-C817-4C39-97F2-70812816EBFD}" type="presParOf" srcId="{B53A2BC7-23D6-41CB-A3E4-AA2E1AF3A34A}" destId="{63C89F3F-29BF-4046-B140-2A795386417C}" srcOrd="5" destOrd="0" presId="urn:microsoft.com/office/officeart/2016/7/layout/HorizontalActionList"/>
    <dgm:cxn modelId="{EB191FFF-4264-416F-95CF-CD5AC3FB2582}" type="presParOf" srcId="{B53A2BC7-23D6-41CB-A3E4-AA2E1AF3A34A}" destId="{BA503C8D-C1A3-41A2-8C32-97919E0D741F}" srcOrd="6" destOrd="0" presId="urn:microsoft.com/office/officeart/2016/7/layout/HorizontalActionList"/>
    <dgm:cxn modelId="{DA1A75ED-F767-494A-BA5D-9F216742523D}" type="presParOf" srcId="{BA503C8D-C1A3-41A2-8C32-97919E0D741F}" destId="{F65831BD-A55A-47BB-B8ED-9AB06553CB8E}" srcOrd="0" destOrd="0" presId="urn:microsoft.com/office/officeart/2016/7/layout/HorizontalActionList"/>
    <dgm:cxn modelId="{99F83FF6-9DDE-4EBD-A9B7-EA0168D295C1}" type="presParOf" srcId="{BA503C8D-C1A3-41A2-8C32-97919E0D741F}" destId="{5DD37184-071C-41C5-86DD-AB0D47E175E1}"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3408F-4806-475F-B17C-E4E6FD4239A6}">
      <dsp:nvSpPr>
        <dsp:cNvPr id="0" name=""/>
        <dsp:cNvSpPr/>
      </dsp:nvSpPr>
      <dsp:spPr>
        <a:xfrm>
          <a:off x="9247" y="78871"/>
          <a:ext cx="2350035" cy="705010"/>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705" tIns="185705" rIns="185705" bIns="185705" numCol="1" spcCol="1270" anchor="ctr" anchorCtr="0">
          <a:noAutofit/>
        </a:bodyPr>
        <a:lstStyle/>
        <a:p>
          <a:pPr marL="0" lvl="0" indent="0" algn="ctr" defTabSz="1022350">
            <a:lnSpc>
              <a:spcPct val="90000"/>
            </a:lnSpc>
            <a:spcBef>
              <a:spcPct val="0"/>
            </a:spcBef>
            <a:spcAft>
              <a:spcPct val="35000"/>
            </a:spcAft>
            <a:buNone/>
          </a:pPr>
          <a:r>
            <a:rPr lang="en-US" sz="2300" kern="1200"/>
            <a:t>Aim</a:t>
          </a:r>
        </a:p>
      </dsp:txBody>
      <dsp:txXfrm>
        <a:off x="9247" y="78871"/>
        <a:ext cx="2350035" cy="705010"/>
      </dsp:txXfrm>
    </dsp:sp>
    <dsp:sp modelId="{D0130A46-B625-4A58-A1A6-8A3E19998B50}">
      <dsp:nvSpPr>
        <dsp:cNvPr id="0" name=""/>
        <dsp:cNvSpPr/>
      </dsp:nvSpPr>
      <dsp:spPr>
        <a:xfrm>
          <a:off x="9247" y="783882"/>
          <a:ext cx="2350035" cy="2233883"/>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2131" tIns="232131" rIns="232131" bIns="232131" numCol="1" spcCol="1270" anchor="t" anchorCtr="0">
          <a:noAutofit/>
        </a:bodyPr>
        <a:lstStyle/>
        <a:p>
          <a:pPr marL="0" lvl="0" indent="0" algn="l" defTabSz="800100">
            <a:lnSpc>
              <a:spcPct val="90000"/>
            </a:lnSpc>
            <a:spcBef>
              <a:spcPct val="0"/>
            </a:spcBef>
            <a:spcAft>
              <a:spcPct val="35000"/>
            </a:spcAft>
            <a:buNone/>
          </a:pPr>
          <a:r>
            <a:rPr lang="en-US" sz="1800" kern="1200"/>
            <a:t>Aim for more Alternative Provision Programmes, we have three fantastic providers but need funding </a:t>
          </a:r>
        </a:p>
      </dsp:txBody>
      <dsp:txXfrm>
        <a:off x="9247" y="783882"/>
        <a:ext cx="2350035" cy="2233883"/>
      </dsp:txXfrm>
    </dsp:sp>
    <dsp:sp modelId="{C095C8BF-F322-45E2-96CA-F2B141552C47}">
      <dsp:nvSpPr>
        <dsp:cNvPr id="0" name=""/>
        <dsp:cNvSpPr/>
      </dsp:nvSpPr>
      <dsp:spPr>
        <a:xfrm>
          <a:off x="2467177" y="78871"/>
          <a:ext cx="2350035" cy="705010"/>
        </a:xfrm>
        <a:prstGeom prst="rect">
          <a:avLst/>
        </a:prstGeom>
        <a:solidFill>
          <a:schemeClr val="accent2">
            <a:hueOff val="-1197987"/>
            <a:satOff val="8241"/>
            <a:lumOff val="915"/>
            <a:alphaOff val="0"/>
          </a:schemeClr>
        </a:solidFill>
        <a:ln w="15875" cap="rnd" cmpd="sng" algn="ctr">
          <a:solidFill>
            <a:schemeClr val="accent2">
              <a:hueOff val="-1197987"/>
              <a:satOff val="8241"/>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705" tIns="185705" rIns="185705" bIns="185705" numCol="1" spcCol="1270" anchor="ctr" anchorCtr="0">
          <a:noAutofit/>
        </a:bodyPr>
        <a:lstStyle/>
        <a:p>
          <a:pPr marL="0" lvl="0" indent="0" algn="ctr" defTabSz="1022350">
            <a:lnSpc>
              <a:spcPct val="90000"/>
            </a:lnSpc>
            <a:spcBef>
              <a:spcPct val="0"/>
            </a:spcBef>
            <a:spcAft>
              <a:spcPct val="35000"/>
            </a:spcAft>
            <a:buNone/>
          </a:pPr>
          <a:r>
            <a:rPr lang="en-US" sz="2300" kern="1200"/>
            <a:t>Continue</a:t>
          </a:r>
        </a:p>
      </dsp:txBody>
      <dsp:txXfrm>
        <a:off x="2467177" y="78871"/>
        <a:ext cx="2350035" cy="705010"/>
      </dsp:txXfrm>
    </dsp:sp>
    <dsp:sp modelId="{818A72A8-3DFE-40B3-ACB9-560B0DA05BEC}">
      <dsp:nvSpPr>
        <dsp:cNvPr id="0" name=""/>
        <dsp:cNvSpPr/>
      </dsp:nvSpPr>
      <dsp:spPr>
        <a:xfrm>
          <a:off x="2467177" y="783882"/>
          <a:ext cx="2350035" cy="2233883"/>
        </a:xfrm>
        <a:prstGeom prst="rect">
          <a:avLst/>
        </a:prstGeom>
        <a:solidFill>
          <a:schemeClr val="accent2">
            <a:tint val="40000"/>
            <a:alpha val="90000"/>
            <a:hueOff val="-1508147"/>
            <a:satOff val="8658"/>
            <a:lumOff val="571"/>
            <a:alphaOff val="0"/>
          </a:schemeClr>
        </a:solidFill>
        <a:ln w="15875" cap="rnd" cmpd="sng" algn="ctr">
          <a:solidFill>
            <a:schemeClr val="accent2">
              <a:tint val="40000"/>
              <a:alpha val="90000"/>
              <a:hueOff val="-1508147"/>
              <a:satOff val="8658"/>
              <a:lumOff val="5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2131" tIns="232131" rIns="232131" bIns="232131" numCol="1" spcCol="1270" anchor="t" anchorCtr="0">
          <a:noAutofit/>
        </a:bodyPr>
        <a:lstStyle/>
        <a:p>
          <a:pPr marL="0" lvl="0" indent="0" algn="l" defTabSz="800100">
            <a:lnSpc>
              <a:spcPct val="90000"/>
            </a:lnSpc>
            <a:spcBef>
              <a:spcPct val="0"/>
            </a:spcBef>
            <a:spcAft>
              <a:spcPct val="35000"/>
            </a:spcAft>
            <a:buNone/>
          </a:pPr>
          <a:r>
            <a:rPr lang="en-US" sz="1800" kern="1200"/>
            <a:t>Continue to support ALL disadvantaged Young People around the Somerset County to access the award</a:t>
          </a:r>
        </a:p>
      </dsp:txBody>
      <dsp:txXfrm>
        <a:off x="2467177" y="783882"/>
        <a:ext cx="2350035" cy="2233883"/>
      </dsp:txXfrm>
    </dsp:sp>
    <dsp:sp modelId="{69C868EB-26D4-4030-8815-99A5B3116551}">
      <dsp:nvSpPr>
        <dsp:cNvPr id="0" name=""/>
        <dsp:cNvSpPr/>
      </dsp:nvSpPr>
      <dsp:spPr>
        <a:xfrm>
          <a:off x="4925106" y="78871"/>
          <a:ext cx="2350035" cy="705010"/>
        </a:xfrm>
        <a:prstGeom prst="rect">
          <a:avLst/>
        </a:prstGeom>
        <a:solidFill>
          <a:schemeClr val="accent2">
            <a:hueOff val="-2395974"/>
            <a:satOff val="16481"/>
            <a:lumOff val="1829"/>
            <a:alphaOff val="0"/>
          </a:schemeClr>
        </a:solidFill>
        <a:ln w="15875" cap="rnd" cmpd="sng" algn="ctr">
          <a:solidFill>
            <a:schemeClr val="accent2">
              <a:hueOff val="-2395974"/>
              <a:satOff val="16481"/>
              <a:lumOff val="18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705" tIns="185705" rIns="185705" bIns="185705" numCol="1" spcCol="1270" anchor="ctr" anchorCtr="0">
          <a:noAutofit/>
        </a:bodyPr>
        <a:lstStyle/>
        <a:p>
          <a:pPr marL="0" lvl="0" indent="0" algn="ctr" defTabSz="1022350">
            <a:lnSpc>
              <a:spcPct val="90000"/>
            </a:lnSpc>
            <a:spcBef>
              <a:spcPct val="0"/>
            </a:spcBef>
            <a:spcAft>
              <a:spcPct val="35000"/>
            </a:spcAft>
            <a:buNone/>
          </a:pPr>
          <a:r>
            <a:rPr lang="en-US" sz="2300" kern="1200"/>
            <a:t>Grow</a:t>
          </a:r>
        </a:p>
      </dsp:txBody>
      <dsp:txXfrm>
        <a:off x="4925106" y="78871"/>
        <a:ext cx="2350035" cy="705010"/>
      </dsp:txXfrm>
    </dsp:sp>
    <dsp:sp modelId="{39A836FE-7D80-47CC-8BF1-C833083FF9F9}">
      <dsp:nvSpPr>
        <dsp:cNvPr id="0" name=""/>
        <dsp:cNvSpPr/>
      </dsp:nvSpPr>
      <dsp:spPr>
        <a:xfrm>
          <a:off x="4925106" y="783882"/>
          <a:ext cx="2350035" cy="2233883"/>
        </a:xfrm>
        <a:prstGeom prst="rect">
          <a:avLst/>
        </a:prstGeom>
        <a:solidFill>
          <a:schemeClr val="accent2">
            <a:tint val="40000"/>
            <a:alpha val="90000"/>
            <a:hueOff val="-3016294"/>
            <a:satOff val="17316"/>
            <a:lumOff val="1143"/>
            <a:alphaOff val="0"/>
          </a:schemeClr>
        </a:solidFill>
        <a:ln w="15875" cap="rnd" cmpd="sng" algn="ctr">
          <a:solidFill>
            <a:schemeClr val="accent2">
              <a:tint val="40000"/>
              <a:alpha val="90000"/>
              <a:hueOff val="-3016294"/>
              <a:satOff val="17316"/>
              <a:lumOff val="11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2131" tIns="232131" rIns="232131" bIns="232131" numCol="1" spcCol="1270" anchor="t" anchorCtr="0">
          <a:noAutofit/>
        </a:bodyPr>
        <a:lstStyle/>
        <a:p>
          <a:pPr marL="0" lvl="0" indent="0" algn="l" defTabSz="800100">
            <a:lnSpc>
              <a:spcPct val="90000"/>
            </a:lnSpc>
            <a:spcBef>
              <a:spcPct val="0"/>
            </a:spcBef>
            <a:spcAft>
              <a:spcPct val="35000"/>
            </a:spcAft>
            <a:buNone/>
          </a:pPr>
          <a:r>
            <a:rPr lang="en-US" sz="1800" kern="1200"/>
            <a:t>Grow our offer to include more  SEND / AP / CIC groups  - search for new ones to join our ever-expanding network </a:t>
          </a:r>
        </a:p>
      </dsp:txBody>
      <dsp:txXfrm>
        <a:off x="4925106" y="783882"/>
        <a:ext cx="2350035" cy="2233883"/>
      </dsp:txXfrm>
    </dsp:sp>
    <dsp:sp modelId="{F65831BD-A55A-47BB-B8ED-9AB06553CB8E}">
      <dsp:nvSpPr>
        <dsp:cNvPr id="0" name=""/>
        <dsp:cNvSpPr/>
      </dsp:nvSpPr>
      <dsp:spPr>
        <a:xfrm>
          <a:off x="7383036" y="78871"/>
          <a:ext cx="2350035" cy="705010"/>
        </a:xfrm>
        <a:prstGeom prst="rect">
          <a:avLst/>
        </a:prstGeom>
        <a:solidFill>
          <a:schemeClr val="accent2">
            <a:hueOff val="-3593961"/>
            <a:satOff val="24722"/>
            <a:lumOff val="2744"/>
            <a:alphaOff val="0"/>
          </a:schemeClr>
        </a:solidFill>
        <a:ln w="15875" cap="rnd" cmpd="sng" algn="ctr">
          <a:solidFill>
            <a:schemeClr val="accent2">
              <a:hueOff val="-3593961"/>
              <a:satOff val="24722"/>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5705" tIns="185705" rIns="185705" bIns="185705" numCol="1" spcCol="1270" anchor="ctr" anchorCtr="0">
          <a:noAutofit/>
        </a:bodyPr>
        <a:lstStyle/>
        <a:p>
          <a:pPr marL="0" lvl="0" indent="0" algn="ctr" defTabSz="1022350">
            <a:lnSpc>
              <a:spcPct val="90000"/>
            </a:lnSpc>
            <a:spcBef>
              <a:spcPct val="0"/>
            </a:spcBef>
            <a:spcAft>
              <a:spcPct val="35000"/>
            </a:spcAft>
            <a:buNone/>
          </a:pPr>
          <a:r>
            <a:rPr lang="en-US" sz="2300" kern="1200"/>
            <a:t>Reach</a:t>
          </a:r>
        </a:p>
      </dsp:txBody>
      <dsp:txXfrm>
        <a:off x="7383036" y="78871"/>
        <a:ext cx="2350035" cy="705010"/>
      </dsp:txXfrm>
    </dsp:sp>
    <dsp:sp modelId="{5DD37184-071C-41C5-86DD-AB0D47E175E1}">
      <dsp:nvSpPr>
        <dsp:cNvPr id="0" name=""/>
        <dsp:cNvSpPr/>
      </dsp:nvSpPr>
      <dsp:spPr>
        <a:xfrm>
          <a:off x="7383036" y="783882"/>
          <a:ext cx="2350035" cy="2233883"/>
        </a:xfrm>
        <a:prstGeom prst="rect">
          <a:avLst/>
        </a:prstGeom>
        <a:solidFill>
          <a:schemeClr val="accent2">
            <a:tint val="40000"/>
            <a:alpha val="90000"/>
            <a:hueOff val="-4524441"/>
            <a:satOff val="25974"/>
            <a:lumOff val="1714"/>
            <a:alphaOff val="0"/>
          </a:schemeClr>
        </a:solidFill>
        <a:ln w="15875" cap="rnd" cmpd="sng" algn="ctr">
          <a:solidFill>
            <a:schemeClr val="accent2">
              <a:tint val="40000"/>
              <a:alpha val="90000"/>
              <a:hueOff val="-4524441"/>
              <a:satOff val="25974"/>
              <a:lumOff val="1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2131" tIns="232131" rIns="232131" bIns="232131" numCol="1" spcCol="1270" anchor="t" anchorCtr="0">
          <a:noAutofit/>
        </a:bodyPr>
        <a:lstStyle/>
        <a:p>
          <a:pPr marL="0" lvl="0" indent="0" algn="l" defTabSz="800100">
            <a:lnSpc>
              <a:spcPct val="90000"/>
            </a:lnSpc>
            <a:spcBef>
              <a:spcPct val="0"/>
            </a:spcBef>
            <a:spcAft>
              <a:spcPct val="35000"/>
            </a:spcAft>
            <a:buNone/>
          </a:pPr>
          <a:r>
            <a:rPr lang="en-US" sz="1800" kern="1200" dirty="0"/>
            <a:t>Reach more home educated Young People , through our Open Award offer</a:t>
          </a:r>
        </a:p>
      </dsp:txBody>
      <dsp:txXfrm>
        <a:off x="7383036" y="783882"/>
        <a:ext cx="2350035" cy="2233883"/>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4731A-688A-4544-BD94-B6E3531E8DE8}" type="datetimeFigureOut">
              <a:rPr lang="en-GB" smtClean="0"/>
              <a:t>31/10/2026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F6D8A-146A-40F5-8ECA-53EFA4D0B646}" type="slidenum">
              <a:rPr lang="en-GB" smtClean="0"/>
              <a:t>‹#›</a:t>
            </a:fld>
            <a:endParaRPr lang="en-GB"/>
          </a:p>
        </p:txBody>
      </p:sp>
    </p:spTree>
    <p:extLst>
      <p:ext uri="{BB962C8B-B14F-4D97-AF65-F5344CB8AC3E}">
        <p14:creationId xmlns:p14="http://schemas.microsoft.com/office/powerpoint/2010/main" val="3655614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345900 started last year and 177000 achieved  - over 500000 active – UK</a:t>
            </a:r>
          </a:p>
          <a:p>
            <a:r>
              <a:rPr lang="en-GB" dirty="0"/>
              <a:t>Worlds leading youth award –national and UK</a:t>
            </a:r>
          </a:p>
          <a:p>
            <a:r>
              <a:rPr lang="en-GB" dirty="0"/>
              <a:t>Recognised by businesses  - soft skill qualification </a:t>
            </a:r>
          </a:p>
        </p:txBody>
      </p:sp>
      <p:sp>
        <p:nvSpPr>
          <p:cNvPr id="4" name="Slide Number Placeholder 3"/>
          <p:cNvSpPr>
            <a:spLocks noGrp="1"/>
          </p:cNvSpPr>
          <p:nvPr>
            <p:ph type="sldNum" sz="quarter" idx="5"/>
          </p:nvPr>
        </p:nvSpPr>
        <p:spPr/>
        <p:txBody>
          <a:bodyPr/>
          <a:lstStyle/>
          <a:p>
            <a:fld id="{9A0F6D8A-146A-40F5-8ECA-53EFA4D0B646}" type="slidenum">
              <a:rPr lang="en-GB" smtClean="0"/>
              <a:t>2</a:t>
            </a:fld>
            <a:endParaRPr lang="en-GB"/>
          </a:p>
        </p:txBody>
      </p:sp>
    </p:spTree>
    <p:extLst>
      <p:ext uri="{BB962C8B-B14F-4D97-AF65-F5344CB8AC3E}">
        <p14:creationId xmlns:p14="http://schemas.microsoft.com/office/powerpoint/2010/main" val="1415547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Their award – not academic – chosen by YP</a:t>
            </a:r>
          </a:p>
        </p:txBody>
      </p:sp>
      <p:sp>
        <p:nvSpPr>
          <p:cNvPr id="4" name="Slide Number Placeholder 3"/>
          <p:cNvSpPr>
            <a:spLocks noGrp="1"/>
          </p:cNvSpPr>
          <p:nvPr>
            <p:ph type="sldNum" sz="quarter" idx="5"/>
          </p:nvPr>
        </p:nvSpPr>
        <p:spPr/>
        <p:txBody>
          <a:bodyPr/>
          <a:lstStyle/>
          <a:p>
            <a:fld id="{9A0F6D8A-146A-40F5-8ECA-53EFA4D0B646}" type="slidenum">
              <a:rPr lang="en-GB" smtClean="0"/>
              <a:t>3</a:t>
            </a:fld>
            <a:endParaRPr lang="en-GB"/>
          </a:p>
        </p:txBody>
      </p:sp>
    </p:spTree>
    <p:extLst>
      <p:ext uri="{BB962C8B-B14F-4D97-AF65-F5344CB8AC3E}">
        <p14:creationId xmlns:p14="http://schemas.microsoft.com/office/powerpoint/2010/main" val="535935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30.9%</a:t>
            </a:r>
            <a:r>
              <a:rPr lang="en-GB" sz="1200" b="0" i="0" kern="1200" dirty="0">
                <a:solidFill>
                  <a:schemeClr val="tx1"/>
                </a:solidFill>
                <a:effectLst/>
                <a:latin typeface="+mn-lt"/>
                <a:ea typeface="+mn-ea"/>
                <a:cs typeface="+mn-cs"/>
              </a:rPr>
              <a:t> of 14-year-olds in the UK started their Bronze DofE in 2025/26 – UK stats – Somerset</a:t>
            </a:r>
            <a:r>
              <a:rPr lang="en-GB" sz="1200" b="0" i="0" kern="1200" baseline="0" dirty="0">
                <a:solidFill>
                  <a:schemeClr val="tx1"/>
                </a:solidFill>
                <a:effectLst/>
                <a:latin typeface="+mn-lt"/>
                <a:ea typeface="+mn-ea"/>
                <a:cs typeface="+mn-cs"/>
              </a:rPr>
              <a:t> are higher</a:t>
            </a:r>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4</a:t>
            </a:fld>
            <a:endParaRPr lang="en-GB"/>
          </a:p>
        </p:txBody>
      </p:sp>
    </p:spTree>
    <p:extLst>
      <p:ext uri="{BB962C8B-B14F-4D97-AF65-F5344CB8AC3E}">
        <p14:creationId xmlns:p14="http://schemas.microsoft.com/office/powerpoint/2010/main" val="2836605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Giving back to community – charities, making a </a:t>
            </a:r>
            <a:r>
              <a:rPr lang="en-GB" dirty="0" err="1"/>
              <a:t>diffference</a:t>
            </a:r>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5</a:t>
            </a:fld>
            <a:endParaRPr lang="en-GB"/>
          </a:p>
        </p:txBody>
      </p:sp>
    </p:spTree>
    <p:extLst>
      <p:ext uri="{BB962C8B-B14F-4D97-AF65-F5344CB8AC3E}">
        <p14:creationId xmlns:p14="http://schemas.microsoft.com/office/powerpoint/2010/main" val="2091757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u="none" strike="noStrike" kern="1200" dirty="0">
                <a:solidFill>
                  <a:schemeClr val="tx1"/>
                </a:solidFill>
                <a:effectLst/>
                <a:latin typeface="+mn-lt"/>
                <a:ea typeface="+mn-ea"/>
                <a:cs typeface="+mn-cs"/>
              </a:rPr>
              <a:t>110,000 to 120,000 children and young people</a:t>
            </a:r>
            <a:r>
              <a:rPr lang="en-GB" dirty="0"/>
              <a:t> under the age of 18/20 - </a:t>
            </a:r>
            <a:r>
              <a:rPr lang="en-GB" sz="1200" b="1" u="none" strike="noStrike" kern="1200" dirty="0">
                <a:solidFill>
                  <a:schemeClr val="tx1"/>
                </a:solidFill>
                <a:effectLst/>
                <a:latin typeface="+mn-lt"/>
                <a:ea typeface="+mn-ea"/>
                <a:cs typeface="+mn-cs"/>
              </a:rPr>
              <a:t>Aged 10 to 19:</a:t>
            </a:r>
            <a:r>
              <a:rPr lang="en-GB" dirty="0"/>
              <a:t> Around </a:t>
            </a:r>
            <a:r>
              <a:rPr lang="en-GB" sz="1200" b="1" u="none" strike="noStrike" kern="1200" dirty="0">
                <a:solidFill>
                  <a:schemeClr val="tx1"/>
                </a:solidFill>
                <a:effectLst/>
                <a:latin typeface="+mn-lt"/>
                <a:ea typeface="+mn-ea"/>
                <a:cs typeface="+mn-cs"/>
              </a:rPr>
              <a:t>62,451 children and young people</a:t>
            </a:r>
            <a:endParaRPr lang="en-GB" dirty="0"/>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6</a:t>
            </a:fld>
            <a:endParaRPr lang="en-GB"/>
          </a:p>
        </p:txBody>
      </p:sp>
    </p:spTree>
    <p:extLst>
      <p:ext uri="{BB962C8B-B14F-4D97-AF65-F5344CB8AC3E}">
        <p14:creationId xmlns:p14="http://schemas.microsoft.com/office/powerpoint/2010/main" val="4174432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buNone/>
            </a:pPr>
            <a:r>
              <a:rPr lang="en-GB" sz="1200" dirty="0"/>
              <a:t>Raising funds for disadvantaged young people across the county to ensure that money is never a barrier to starting an award. </a:t>
            </a:r>
          </a:p>
          <a:p>
            <a:pPr marL="0" indent="0">
              <a:lnSpc>
                <a:spcPct val="90000"/>
              </a:lnSpc>
              <a:buNone/>
            </a:pPr>
            <a:r>
              <a:rPr lang="en-GB" sz="1200" dirty="0"/>
              <a:t>As a Committee they are also responsible for reviewing each participants application and deciding whether funds can be released.</a:t>
            </a:r>
          </a:p>
          <a:p>
            <a:pPr marL="0" indent="0">
              <a:lnSpc>
                <a:spcPct val="90000"/>
              </a:lnSpc>
              <a:buNone/>
            </a:pPr>
            <a:r>
              <a:rPr lang="en-GB" sz="1200" dirty="0"/>
              <a:t>Committee process – outline </a:t>
            </a:r>
          </a:p>
          <a:p>
            <a:pPr marL="0" indent="0">
              <a:lnSpc>
                <a:spcPct val="90000"/>
              </a:lnSpc>
              <a:buNone/>
            </a:pPr>
            <a:endParaRPr lang="en-GB" sz="1200" dirty="0"/>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7</a:t>
            </a:fld>
            <a:endParaRPr lang="en-GB"/>
          </a:p>
        </p:txBody>
      </p:sp>
    </p:spTree>
    <p:extLst>
      <p:ext uri="{BB962C8B-B14F-4D97-AF65-F5344CB8AC3E}">
        <p14:creationId xmlns:p14="http://schemas.microsoft.com/office/powerpoint/2010/main" val="3915995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lovely presentation and morning spent with bursary participants and one of the SEN schools that had benefited from funding also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Shock – expecting £10K and given £30K!!!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8</a:t>
            </a:fld>
            <a:endParaRPr lang="en-GB"/>
          </a:p>
        </p:txBody>
      </p:sp>
    </p:spTree>
    <p:extLst>
      <p:ext uri="{BB962C8B-B14F-4D97-AF65-F5344CB8AC3E}">
        <p14:creationId xmlns:p14="http://schemas.microsoft.com/office/powerpoint/2010/main" val="42531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20000"/>
              </a:spcBef>
              <a:spcAft>
                <a:spcPts val="600"/>
              </a:spcAft>
              <a:buClr>
                <a:schemeClr val="accent1">
                  <a:lumMod val="75000"/>
                </a:schemeClr>
              </a:buClr>
              <a:buSzPct val="145000"/>
            </a:pPr>
            <a:r>
              <a:rPr lang="en-US" sz="1200" dirty="0"/>
              <a:t>Freemason funding has allowed up to run programmes like this for the past six years – we rely on funding for these programmes and would love to be able to offer more.</a:t>
            </a:r>
          </a:p>
          <a:p>
            <a:pPr>
              <a:lnSpc>
                <a:spcPct val="90000"/>
              </a:lnSpc>
              <a:spcBef>
                <a:spcPct val="20000"/>
              </a:spcBef>
              <a:spcAft>
                <a:spcPts val="600"/>
              </a:spcAft>
              <a:buClr>
                <a:schemeClr val="accent1">
                  <a:lumMod val="75000"/>
                </a:schemeClr>
              </a:buClr>
              <a:buSzPct val="145000"/>
            </a:pPr>
            <a:r>
              <a:rPr lang="en-US" sz="1200" dirty="0"/>
              <a:t>Working with youth workers and gaining and award, gives these young people the chance to learn life skills, give back the community, become fitter and learn to communicate better, alongside resilience, commitment and teamwork. </a:t>
            </a:r>
          </a:p>
          <a:p>
            <a:pPr>
              <a:lnSpc>
                <a:spcPct val="90000"/>
              </a:lnSpc>
              <a:spcBef>
                <a:spcPct val="20000"/>
              </a:spcBef>
              <a:spcAft>
                <a:spcPts val="600"/>
              </a:spcAft>
              <a:buClr>
                <a:schemeClr val="accent1">
                  <a:lumMod val="75000"/>
                </a:schemeClr>
              </a:buClr>
              <a:buSzPct val="145000"/>
            </a:pPr>
            <a:r>
              <a:rPr lang="en-US" sz="1200" dirty="0"/>
              <a:t>Small group working, youth mentor, 1-2 programmes a year , funding issue. But crucial to turn lives around.</a:t>
            </a:r>
          </a:p>
          <a:p>
            <a:pPr>
              <a:lnSpc>
                <a:spcPct val="90000"/>
              </a:lnSpc>
              <a:spcBef>
                <a:spcPct val="20000"/>
              </a:spcBef>
              <a:spcAft>
                <a:spcPts val="600"/>
              </a:spcAft>
              <a:buClr>
                <a:schemeClr val="accent1">
                  <a:lumMod val="75000"/>
                </a:schemeClr>
              </a:buClr>
              <a:buSzPct val="145000"/>
            </a:pPr>
            <a:r>
              <a:rPr lang="en-US" sz="1200" dirty="0"/>
              <a:t>Providers set up – ITM, Carymoor, MF – have YP + providers – just no funding! </a:t>
            </a: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9</a:t>
            </a:fld>
            <a:endParaRPr lang="en-GB"/>
          </a:p>
        </p:txBody>
      </p:sp>
    </p:spTree>
    <p:extLst>
      <p:ext uri="{BB962C8B-B14F-4D97-AF65-F5344CB8AC3E}">
        <p14:creationId xmlns:p14="http://schemas.microsoft.com/office/powerpoint/2010/main" val="274794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Spread the word, Lieutenancy, HS  - share success, social media – even used at HS fundraiser dinner!</a:t>
            </a: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10</a:t>
            </a:fld>
            <a:endParaRPr lang="en-GB"/>
          </a:p>
        </p:txBody>
      </p:sp>
    </p:spTree>
    <p:extLst>
      <p:ext uri="{BB962C8B-B14F-4D97-AF65-F5344CB8AC3E}">
        <p14:creationId xmlns:p14="http://schemas.microsoft.com/office/powerpoint/2010/main" val="528601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So, another event and naturally our friends from the Freemasons attended also – to help us plant – suit and wellies David !</a:t>
            </a:r>
          </a:p>
          <a:p>
            <a:pPr marL="0" indent="0">
              <a:buNone/>
            </a:pPr>
            <a:r>
              <a:rPr lang="en-US" sz="1200" dirty="0"/>
              <a:t>We have done many tree planting events over the years with various supporters, and bursary awardees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Somerset DofE was awarded a Jubilee Tree due to the work that we did with the Lord Lieutenant in 2022, on a series of Jubilee Jaunts across the county.</a:t>
            </a:r>
          </a:p>
          <a:p>
            <a:pPr marL="0" indent="0">
              <a:buNone/>
            </a:pPr>
            <a:endParaRPr lang="en-US" sz="1200" dirty="0"/>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11</a:t>
            </a:fld>
            <a:endParaRPr lang="en-GB"/>
          </a:p>
        </p:txBody>
      </p:sp>
    </p:spTree>
    <p:extLst>
      <p:ext uri="{BB962C8B-B14F-4D97-AF65-F5344CB8AC3E}">
        <p14:creationId xmlns:p14="http://schemas.microsoft.com/office/powerpoint/2010/main" val="3753026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Ben, Stephen, took and idea and ran with it</a:t>
            </a:r>
          </a:p>
        </p:txBody>
      </p:sp>
      <p:sp>
        <p:nvSpPr>
          <p:cNvPr id="4" name="Slide Number Placeholder 3"/>
          <p:cNvSpPr>
            <a:spLocks noGrp="1"/>
          </p:cNvSpPr>
          <p:nvPr>
            <p:ph type="sldNum" sz="quarter" idx="5"/>
          </p:nvPr>
        </p:nvSpPr>
        <p:spPr/>
        <p:txBody>
          <a:bodyPr/>
          <a:lstStyle/>
          <a:p>
            <a:fld id="{9A0F6D8A-146A-40F5-8ECA-53EFA4D0B646}" type="slidenum">
              <a:rPr lang="en-GB" smtClean="0"/>
              <a:t>14</a:t>
            </a:fld>
            <a:endParaRPr lang="en-GB"/>
          </a:p>
        </p:txBody>
      </p:sp>
    </p:spTree>
    <p:extLst>
      <p:ext uri="{BB962C8B-B14F-4D97-AF65-F5344CB8AC3E}">
        <p14:creationId xmlns:p14="http://schemas.microsoft.com/office/powerpoint/2010/main" val="4003779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
                <a:schemeClr val="accent1">
                  <a:lumMod val="75000"/>
                </a:schemeClr>
              </a:buClr>
              <a:buSzPct val="145000"/>
              <a:buFont typeface="Arial"/>
              <a:buChar char="•"/>
              <a:tabLst/>
              <a:defRPr/>
            </a:pPr>
            <a:r>
              <a:rPr lang="en-GB" dirty="0"/>
              <a:t>Sam is a remarkable young person who has limited mobility but that doesn’t stop him from aiming high and being an active member of the Cheddar community and popular student at Kings Academy. Sam managed to complete his bronze DofE expedition in a wheelchair, but for his Silver he wanted to canoe with his peers, which meant that adult supervision throughout the training, practice and qualifier where needed, on a 1-2-1 basis to help support Sam and keep him safe. Somerset Freemasons stepped in to help pay for this adult member of staff with canoe and first aid qualifications, to enable Sam to complete this key section of his award. </a:t>
            </a:r>
          </a:p>
          <a:p>
            <a:pPr marL="285750" marR="0" lvl="0" indent="-285750" algn="l" defTabSz="914400" rtl="0" eaLnBrk="1" fontAlgn="auto" latinLnBrk="0" hangingPunct="1">
              <a:lnSpc>
                <a:spcPct val="100000"/>
              </a:lnSpc>
              <a:spcBef>
                <a:spcPts val="0"/>
              </a:spcBef>
              <a:spcAft>
                <a:spcPts val="0"/>
              </a:spcAft>
              <a:buClr>
                <a:schemeClr val="accent1">
                  <a:lumMod val="75000"/>
                </a:schemeClr>
              </a:buClr>
              <a:buSzPct val="145000"/>
              <a:buFont typeface="Arial"/>
              <a:buChar char="•"/>
              <a:tabLst/>
              <a:defRPr/>
            </a:pPr>
            <a:r>
              <a:rPr lang="en-GB" dirty="0"/>
              <a:t>Sam’s Dad also came along as a thank you, as Sam was involved in a church event on the same day, but he had previously been to the lodge to meet Stephen and others. </a:t>
            </a: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18</a:t>
            </a:fld>
            <a:endParaRPr lang="en-GB"/>
          </a:p>
        </p:txBody>
      </p:sp>
    </p:spTree>
    <p:extLst>
      <p:ext uri="{BB962C8B-B14F-4D97-AF65-F5344CB8AC3E}">
        <p14:creationId xmlns:p14="http://schemas.microsoft.com/office/powerpoint/2010/main" val="660643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1600" i="1" dirty="0"/>
          </a:p>
          <a:p>
            <a:pPr marL="285750" lvl="0" indent="-285750">
              <a:buClr>
                <a:schemeClr val="accent1">
                  <a:lumMod val="75000"/>
                </a:schemeClr>
              </a:buClr>
              <a:buSzPct val="145000"/>
              <a:buFont typeface="Arial"/>
              <a:buChar char="•"/>
            </a:pPr>
            <a:r>
              <a:rPr lang="en-GB" sz="1200" i="1" dirty="0">
                <a:solidFill>
                  <a:srgbClr val="000000"/>
                </a:solidFill>
                <a:effectLst/>
                <a:latin typeface="Calibri" panose="020F0502020204030204" pitchFamily="34" charset="0"/>
                <a:ea typeface="Calibri" panose="020F0502020204030204" pitchFamily="34" charset="0"/>
              </a:rPr>
              <a:t>I have received a call from Mrs X</a:t>
            </a:r>
            <a:r>
              <a:rPr lang="en-GB" sz="1200" i="1" dirty="0">
                <a:solidFill>
                  <a:srgbClr val="000000"/>
                </a:solidFill>
                <a:latin typeface="Calibri" panose="020F0502020204030204" pitchFamily="34" charset="0"/>
                <a:ea typeface="Calibri" panose="020F0502020204030204" pitchFamily="34" charset="0"/>
              </a:rPr>
              <a:t> </a:t>
            </a:r>
            <a:r>
              <a:rPr lang="en-GB" sz="1200" i="1" dirty="0">
                <a:solidFill>
                  <a:srgbClr val="000000"/>
                </a:solidFill>
                <a:effectLst/>
                <a:latin typeface="Calibri" panose="020F0502020204030204" pitchFamily="34" charset="0"/>
                <a:ea typeface="Calibri" panose="020F0502020204030204" pitchFamily="34" charset="0"/>
              </a:rPr>
              <a:t>whose child has been invited to go on the D of E bike ride (in association with the Freemasons).   Mrs X wants to know the extent of collaboration with the Freemasons and is concerned as a letter had the Freemasons logo on it.</a:t>
            </a:r>
            <a:endParaRPr lang="en-GB" sz="1200" i="1" dirty="0">
              <a:effectLst/>
              <a:latin typeface="Calibri" panose="020F0502020204030204" pitchFamily="34" charset="0"/>
              <a:ea typeface="Calibri" panose="020F0502020204030204" pitchFamily="34" charset="0"/>
            </a:endParaRPr>
          </a:p>
          <a:p>
            <a:pPr marL="285750" lvl="0" indent="-285750">
              <a:buClr>
                <a:schemeClr val="accent1">
                  <a:lumMod val="75000"/>
                </a:schemeClr>
              </a:buClr>
              <a:buSzPct val="145000"/>
              <a:buFont typeface="Arial"/>
              <a:buChar char="•"/>
            </a:pPr>
            <a:r>
              <a:rPr lang="en-GB" sz="1200" i="1" dirty="0">
                <a:solidFill>
                  <a:srgbClr val="000000"/>
                </a:solidFill>
                <a:effectLst/>
                <a:latin typeface="Calibri" panose="020F0502020204030204" pitchFamily="34" charset="0"/>
                <a:ea typeface="Calibri" panose="020F0502020204030204" pitchFamily="34" charset="0"/>
              </a:rPr>
              <a:t> Mrs </a:t>
            </a:r>
            <a:r>
              <a:rPr lang="en-GB" sz="1200" i="1" dirty="0">
                <a:solidFill>
                  <a:srgbClr val="000000"/>
                </a:solidFill>
                <a:latin typeface="Calibri" panose="020F0502020204030204" pitchFamily="34" charset="0"/>
                <a:ea typeface="Calibri" panose="020F0502020204030204" pitchFamily="34" charset="0"/>
              </a:rPr>
              <a:t>X </a:t>
            </a:r>
            <a:r>
              <a:rPr lang="en-GB" sz="1200" i="1" dirty="0">
                <a:solidFill>
                  <a:srgbClr val="000000"/>
                </a:solidFill>
                <a:effectLst/>
                <a:latin typeface="Calibri" panose="020F0502020204030204" pitchFamily="34" charset="0"/>
                <a:ea typeface="Calibri" panose="020F0502020204030204" pitchFamily="34" charset="0"/>
              </a:rPr>
              <a:t>expresses concern that Freemasons don't accept women and the prejudices that the order is believed to hold.</a:t>
            </a:r>
          </a:p>
          <a:p>
            <a:pPr marL="0" indent="0">
              <a:buNone/>
            </a:pPr>
            <a:endParaRPr lang="en-GB" dirty="0"/>
          </a:p>
          <a:p>
            <a:pPr marL="0" indent="0">
              <a:buNone/>
            </a:pPr>
            <a:r>
              <a:rPr lang="en-GB" dirty="0"/>
              <a:t>Mrs X’s young person, attended the bike ride – so barriers were broken down, the message was shared about the great work that the Freemasons do within local communities, and the event was a great success. </a:t>
            </a:r>
          </a:p>
          <a:p>
            <a:pPr marL="0" indent="0">
              <a:buNone/>
            </a:pPr>
            <a:r>
              <a:rPr lang="en-GB" dirty="0"/>
              <a:t>We didn’t shy away from the challenge  - but used it to help educate everyone involved</a:t>
            </a:r>
          </a:p>
          <a:p>
            <a:pPr marL="285750" lvl="0" indent="-285750">
              <a:buClr>
                <a:schemeClr val="accent1">
                  <a:lumMod val="75000"/>
                </a:schemeClr>
              </a:buClr>
              <a:buSzPct val="145000"/>
              <a:buFont typeface="Arial"/>
              <a:buChar char="•"/>
            </a:pPr>
            <a:endParaRPr lang="en-GB" sz="1200" i="1"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22</a:t>
            </a:fld>
            <a:endParaRPr lang="en-GB"/>
          </a:p>
        </p:txBody>
      </p:sp>
    </p:spTree>
    <p:extLst>
      <p:ext uri="{BB962C8B-B14F-4D97-AF65-F5344CB8AC3E}">
        <p14:creationId xmlns:p14="http://schemas.microsoft.com/office/powerpoint/2010/main" val="3876910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BTC Foundation Group – Presentation Day for their Bronze and Silver Achievers, the bursary fund helped them get this programme off the ground and embed within the curriculum at the college for these young people – attended by Richard Winter too, so he could understand the difference the funding makes to all involved.</a:t>
            </a: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28</a:t>
            </a:fld>
            <a:endParaRPr lang="en-GB"/>
          </a:p>
        </p:txBody>
      </p:sp>
    </p:spTree>
    <p:extLst>
      <p:ext uri="{BB962C8B-B14F-4D97-AF65-F5344CB8AC3E}">
        <p14:creationId xmlns:p14="http://schemas.microsoft.com/office/powerpoint/2010/main" val="105292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 example of a thank you letter received from a partipant  - who had bursary funding – clearly showing the difference an award can make to a young person  - Picture is Rebekah and her team on Exmoor with SSE Outdoors, the AAP who ran the exped.</a:t>
            </a:r>
          </a:p>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29</a:t>
            </a:fld>
            <a:endParaRPr lang="en-GB"/>
          </a:p>
        </p:txBody>
      </p:sp>
    </p:spTree>
    <p:extLst>
      <p:ext uri="{BB962C8B-B14F-4D97-AF65-F5344CB8AC3E}">
        <p14:creationId xmlns:p14="http://schemas.microsoft.com/office/powerpoint/2010/main" val="452913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31</a:t>
            </a:fld>
            <a:endParaRPr lang="en-GB"/>
          </a:p>
        </p:txBody>
      </p:sp>
    </p:spTree>
    <p:extLst>
      <p:ext uri="{BB962C8B-B14F-4D97-AF65-F5344CB8AC3E}">
        <p14:creationId xmlns:p14="http://schemas.microsoft.com/office/powerpoint/2010/main" val="3455644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that alongside DofE resilience funding, as well as other charities like Prowdes Education Foundation, Soroptimist International, BFEF, Rotary and Somerset Community Foundation. </a:t>
            </a:r>
            <a:endParaRPr lang="en-GB" dirty="0"/>
          </a:p>
        </p:txBody>
      </p:sp>
      <p:sp>
        <p:nvSpPr>
          <p:cNvPr id="4" name="Slide Number Placeholder 3"/>
          <p:cNvSpPr>
            <a:spLocks noGrp="1"/>
          </p:cNvSpPr>
          <p:nvPr>
            <p:ph type="sldNum" sz="quarter" idx="5"/>
          </p:nvPr>
        </p:nvSpPr>
        <p:spPr/>
        <p:txBody>
          <a:bodyPr/>
          <a:lstStyle/>
          <a:p>
            <a:fld id="{9A0F6D8A-146A-40F5-8ECA-53EFA4D0B646}" type="slidenum">
              <a:rPr lang="en-GB" smtClean="0"/>
              <a:t>37</a:t>
            </a:fld>
            <a:endParaRPr lang="en-GB"/>
          </a:p>
        </p:txBody>
      </p:sp>
    </p:spTree>
    <p:extLst>
      <p:ext uri="{BB962C8B-B14F-4D97-AF65-F5344CB8AC3E}">
        <p14:creationId xmlns:p14="http://schemas.microsoft.com/office/powerpoint/2010/main" val="2889417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4199747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3228061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3806388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E40CA1-6F2B-4FD6-900C-F6477FE37BAA}" type="datetimeFigureOut">
              <a:rPr lang="en-GB" smtClean="0"/>
              <a:t>31/10/2026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4287256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E40CA1-6F2B-4FD6-900C-F6477FE37BAA}" type="datetimeFigureOut">
              <a:rPr lang="en-GB" smtClean="0"/>
              <a:t>31/10/2026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1407656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E40CA1-6F2B-4FD6-900C-F6477FE37BAA}" type="datetimeFigureOut">
              <a:rPr lang="en-GB" smtClean="0"/>
              <a:t>31/10/2026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1039023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E40CA1-6F2B-4FD6-900C-F6477FE37BAA}" type="datetimeFigureOut">
              <a:rPr lang="en-GB" smtClean="0"/>
              <a:t>31/10/2026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226099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40CA1-6F2B-4FD6-900C-F6477FE37BAA}" type="datetimeFigureOut">
              <a:rPr lang="en-GB" smtClean="0"/>
              <a:t>31/10/2026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253768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40CA1-6F2B-4FD6-900C-F6477FE37BAA}" type="datetimeFigureOut">
              <a:rPr lang="en-GB" smtClean="0"/>
              <a:t>31/10/2026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33877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EE40CA1-6F2B-4FD6-900C-F6477FE37BAA}" type="datetimeFigureOut">
              <a:rPr lang="en-GB" smtClean="0"/>
              <a:t>31/10/2026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2011320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560162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613674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2790740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422561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744908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831821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E40CA1-6F2B-4FD6-900C-F6477FE37BAA}" type="datetimeFigureOut">
              <a:rPr lang="en-GB" smtClean="0"/>
              <a:t>31/10/2026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A7CEFE-D2E9-48B7-8555-48CA44E298CF}" type="slidenum">
              <a:rPr lang="en-GB" smtClean="0"/>
              <a:t>‹#›</a:t>
            </a:fld>
            <a:endParaRPr lang="en-GB"/>
          </a:p>
        </p:txBody>
      </p:sp>
    </p:spTree>
    <p:extLst>
      <p:ext uri="{BB962C8B-B14F-4D97-AF65-F5344CB8AC3E}">
        <p14:creationId xmlns:p14="http://schemas.microsoft.com/office/powerpoint/2010/main" val="3255813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GB"/>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GB"/>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GB"/>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GB"/>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GB"/>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GB"/>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EE40CA1-6F2B-4FD6-900C-F6477FE37BAA}" type="datetimeFigureOut">
              <a:rPr lang="en-GB" smtClean="0"/>
              <a:t>31/10/2026</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A7CEFE-D2E9-48B7-8555-48CA44E298CF}" type="slidenum">
              <a:rPr lang="en-GB" smtClean="0"/>
              <a:t>‹#›</a:t>
            </a:fld>
            <a:endParaRPr lang="en-GB"/>
          </a:p>
        </p:txBody>
      </p:sp>
    </p:spTree>
    <p:extLst>
      <p:ext uri="{BB962C8B-B14F-4D97-AF65-F5344CB8AC3E}">
        <p14:creationId xmlns:p14="http://schemas.microsoft.com/office/powerpoint/2010/main" val="14888163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58348C3-6249-4952-AA86-C63DB35EA9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E6174AD-DBB0-43E6-98C2-738DB3A152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59100" y="-4763"/>
            <a:ext cx="5014912" cy="6862763"/>
            <a:chOff x="2928938" y="-4763"/>
            <a:chExt cx="5014912" cy="6862763"/>
          </a:xfrm>
        </p:grpSpPr>
        <p:sp>
          <p:nvSpPr>
            <p:cNvPr id="15" name="Freeform 6">
              <a:extLst>
                <a:ext uri="{FF2B5EF4-FFF2-40B4-BE49-F238E27FC236}">
                  <a16:creationId xmlns:a16="http://schemas.microsoft.com/office/drawing/2014/main" id="{50A59800-3661-4778-9D8A-F816C85C4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16" name="Freeform 7">
              <a:extLst>
                <a:ext uri="{FF2B5EF4-FFF2-40B4-BE49-F238E27FC236}">
                  <a16:creationId xmlns:a16="http://schemas.microsoft.com/office/drawing/2014/main" id="{7A810977-C816-4698-B7E7-0E6BDED794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17" name="Freeform 9">
              <a:extLst>
                <a:ext uri="{FF2B5EF4-FFF2-40B4-BE49-F238E27FC236}">
                  <a16:creationId xmlns:a16="http://schemas.microsoft.com/office/drawing/2014/main" id="{181E4B1B-2437-4A14-8927-817FC7AED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18" name="Freeform 10">
              <a:extLst>
                <a:ext uri="{FF2B5EF4-FFF2-40B4-BE49-F238E27FC236}">
                  <a16:creationId xmlns:a16="http://schemas.microsoft.com/office/drawing/2014/main" id="{3F98AD26-9FF7-44EA-B876-9C857F8ED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19" name="Freeform 11">
              <a:extLst>
                <a:ext uri="{FF2B5EF4-FFF2-40B4-BE49-F238E27FC236}">
                  <a16:creationId xmlns:a16="http://schemas.microsoft.com/office/drawing/2014/main" id="{32EBB12A-A9CE-446F-9462-15DAC0D0FA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0" name="Freeform 12">
              <a:extLst>
                <a:ext uri="{FF2B5EF4-FFF2-40B4-BE49-F238E27FC236}">
                  <a16:creationId xmlns:a16="http://schemas.microsoft.com/office/drawing/2014/main" id="{85925599-F99B-48E5-A384-76136C081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a:extLst>
              <a:ext uri="{FF2B5EF4-FFF2-40B4-BE49-F238E27FC236}">
                <a16:creationId xmlns:a16="http://schemas.microsoft.com/office/drawing/2014/main" id="{E2AE4B09-92B7-4A21-A261-C0CB251C2A43}"/>
              </a:ext>
            </a:extLst>
          </p:cNvPr>
          <p:cNvSpPr>
            <a:spLocks noGrp="1"/>
          </p:cNvSpPr>
          <p:nvPr>
            <p:ph type="ctrTitle"/>
          </p:nvPr>
        </p:nvSpPr>
        <p:spPr>
          <a:xfrm>
            <a:off x="5653087" y="1908640"/>
            <a:ext cx="6054723" cy="2616199"/>
          </a:xfrm>
        </p:spPr>
        <p:txBody>
          <a:bodyPr>
            <a:normAutofit/>
          </a:bodyPr>
          <a:lstStyle/>
          <a:p>
            <a:pPr algn="ctr">
              <a:lnSpc>
                <a:spcPct val="90000"/>
              </a:lnSpc>
            </a:pPr>
            <a:r>
              <a:rPr lang="en-GB" sz="4700" dirty="0"/>
              <a:t>Somerset DofE Award</a:t>
            </a:r>
            <a:br>
              <a:rPr lang="en-GB" sz="4700" dirty="0"/>
            </a:br>
            <a:r>
              <a:rPr lang="en-GB" sz="4700" dirty="0"/>
              <a:t>&amp;</a:t>
            </a:r>
            <a:br>
              <a:rPr lang="en-GB" sz="4700" dirty="0"/>
            </a:br>
            <a:r>
              <a:rPr lang="en-GB" sz="4700" dirty="0"/>
              <a:t>Somerset Freemasons</a:t>
            </a:r>
          </a:p>
        </p:txBody>
      </p:sp>
      <p:sp>
        <p:nvSpPr>
          <p:cNvPr id="3" name="Subtitle 2">
            <a:extLst>
              <a:ext uri="{FF2B5EF4-FFF2-40B4-BE49-F238E27FC236}">
                <a16:creationId xmlns:a16="http://schemas.microsoft.com/office/drawing/2014/main" id="{272F9A6E-2615-C760-9EFF-8A41F152D993}"/>
              </a:ext>
            </a:extLst>
          </p:cNvPr>
          <p:cNvSpPr>
            <a:spLocks noGrp="1"/>
          </p:cNvSpPr>
          <p:nvPr>
            <p:ph type="subTitle" idx="1"/>
          </p:nvPr>
        </p:nvSpPr>
        <p:spPr>
          <a:xfrm>
            <a:off x="6550842" y="4609569"/>
            <a:ext cx="5166768" cy="1388534"/>
          </a:xfrm>
        </p:spPr>
        <p:txBody>
          <a:bodyPr>
            <a:normAutofit/>
          </a:bodyPr>
          <a:lstStyle/>
          <a:p>
            <a:endParaRPr lang="en-GB" dirty="0"/>
          </a:p>
          <a:p>
            <a:pPr algn="ctr"/>
            <a:r>
              <a:rPr lang="en-GB" dirty="0"/>
              <a:t>A Partnership in the Community </a:t>
            </a:r>
          </a:p>
        </p:txBody>
      </p:sp>
      <p:pic>
        <p:nvPicPr>
          <p:cNvPr id="7" name="Picture 6" descr="A black and white logo&#10;&#10;Description automatically generated">
            <a:extLst>
              <a:ext uri="{FF2B5EF4-FFF2-40B4-BE49-F238E27FC236}">
                <a16:creationId xmlns:a16="http://schemas.microsoft.com/office/drawing/2014/main" id="{D0AC0033-B9F3-EB95-DDCE-1AA07082284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9440" t="5419" r="-3" b="3669"/>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pic>
        <p:nvPicPr>
          <p:cNvPr id="8" name="Picture 7">
            <a:extLst>
              <a:ext uri="{FF2B5EF4-FFF2-40B4-BE49-F238E27FC236}">
                <a16:creationId xmlns:a16="http://schemas.microsoft.com/office/drawing/2014/main" id="{81780FB5-F68C-0817-9C8B-DFB649C52A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8307" y="229293"/>
            <a:ext cx="3696983" cy="1765226"/>
          </a:xfrm>
          <a:prstGeom prst="rect">
            <a:avLst/>
          </a:prstGeom>
        </p:spPr>
      </p:pic>
    </p:spTree>
    <p:extLst>
      <p:ext uri="{BB962C8B-B14F-4D97-AF65-F5344CB8AC3E}">
        <p14:creationId xmlns:p14="http://schemas.microsoft.com/office/powerpoint/2010/main" val="121471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400"/>
                                        <p:tgtEl>
                                          <p:spTgt spid="3">
                                            <p:txEl>
                                              <p:pRg st="1" end="1"/>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7"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18"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19"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20"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21"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2"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useBgFill="1">
        <p:nvSpPr>
          <p:cNvPr id="24" name="Rectangle 23">
            <a:extLst>
              <a:ext uri="{FF2B5EF4-FFF2-40B4-BE49-F238E27FC236}">
                <a16:creationId xmlns:a16="http://schemas.microsoft.com/office/drawing/2014/main" id="{A6073935-E043-4801-AF06-06093A914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954259-746A-4B80-2B0E-9C7207593010}"/>
              </a:ext>
            </a:extLst>
          </p:cNvPr>
          <p:cNvSpPr>
            <a:spLocks noGrp="1"/>
          </p:cNvSpPr>
          <p:nvPr>
            <p:ph type="title"/>
          </p:nvPr>
        </p:nvSpPr>
        <p:spPr>
          <a:xfrm>
            <a:off x="8041742" y="648930"/>
            <a:ext cx="3461281" cy="3347337"/>
          </a:xfrm>
        </p:spPr>
        <p:txBody>
          <a:bodyPr vert="horz" lIns="91440" tIns="45720" rIns="91440" bIns="45720" rtlCol="0" anchor="b">
            <a:normAutofit/>
          </a:bodyPr>
          <a:lstStyle/>
          <a:p>
            <a:r>
              <a:rPr lang="en-US" sz="4800" dirty="0">
                <a:latin typeface="+mn-lt"/>
              </a:rPr>
              <a:t>What is the DofE </a:t>
            </a:r>
          </a:p>
        </p:txBody>
      </p:sp>
      <p:grpSp>
        <p:nvGrpSpPr>
          <p:cNvPr id="26" name="Group 25">
            <a:extLst>
              <a:ext uri="{FF2B5EF4-FFF2-40B4-BE49-F238E27FC236}">
                <a16:creationId xmlns:a16="http://schemas.microsoft.com/office/drawing/2014/main" id="{8AC26FF4-D6F9-4A94-A837-D051A101ED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6714" y="-4763"/>
            <a:ext cx="5014912" cy="6862763"/>
            <a:chOff x="2928938" y="-4763"/>
            <a:chExt cx="5014912" cy="6862763"/>
          </a:xfrm>
        </p:grpSpPr>
        <p:sp>
          <p:nvSpPr>
            <p:cNvPr id="27" name="Freeform 6">
              <a:extLst>
                <a:ext uri="{FF2B5EF4-FFF2-40B4-BE49-F238E27FC236}">
                  <a16:creationId xmlns:a16="http://schemas.microsoft.com/office/drawing/2014/main" id="{EFFE501B-F9EC-4229-99D6-F39E38A71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28" name="Freeform 7">
              <a:extLst>
                <a:ext uri="{FF2B5EF4-FFF2-40B4-BE49-F238E27FC236}">
                  <a16:creationId xmlns:a16="http://schemas.microsoft.com/office/drawing/2014/main" id="{B064C6A0-3DE4-4F4A-B650-78A628163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29" name="Freeform 25">
              <a:extLst>
                <a:ext uri="{FF2B5EF4-FFF2-40B4-BE49-F238E27FC236}">
                  <a16:creationId xmlns:a16="http://schemas.microsoft.com/office/drawing/2014/main" id="{43CD3E83-3D0D-40EE-B1A2-9C989EBF2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30" name="Freeform 26">
              <a:extLst>
                <a:ext uri="{FF2B5EF4-FFF2-40B4-BE49-F238E27FC236}">
                  <a16:creationId xmlns:a16="http://schemas.microsoft.com/office/drawing/2014/main" id="{71553909-760D-4B98-96A4-F9F48339AF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31" name="Freeform 27">
              <a:extLst>
                <a:ext uri="{FF2B5EF4-FFF2-40B4-BE49-F238E27FC236}">
                  <a16:creationId xmlns:a16="http://schemas.microsoft.com/office/drawing/2014/main" id="{1F006A6C-F843-49BC-AC84-89BD2AF58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32" name="Freeform 28">
              <a:extLst>
                <a:ext uri="{FF2B5EF4-FFF2-40B4-BE49-F238E27FC236}">
                  <a16:creationId xmlns:a16="http://schemas.microsoft.com/office/drawing/2014/main" id="{62AEE6F3-16F4-4944-8459-4D5EEA341D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34" name="Rounded Rectangle 16">
            <a:extLst>
              <a:ext uri="{FF2B5EF4-FFF2-40B4-BE49-F238E27FC236}">
                <a16:creationId xmlns:a16="http://schemas.microsoft.com/office/drawing/2014/main" id="{8D6B9972-4A81-4223-9901-0E559A1D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93" y="648931"/>
            <a:ext cx="6854433"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E61AA466-DDAF-4931-C811-E3D81436790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7342" y="1003781"/>
            <a:ext cx="2945011" cy="1376362"/>
          </a:xfrm>
          <a:prstGeom prst="rect">
            <a:avLst/>
          </a:prstGeom>
        </p:spPr>
      </p:pic>
      <p:pic>
        <p:nvPicPr>
          <p:cNvPr id="37" name="Picture 36">
            <a:extLst>
              <a:ext uri="{FF2B5EF4-FFF2-40B4-BE49-F238E27FC236}">
                <a16:creationId xmlns:a16="http://schemas.microsoft.com/office/drawing/2014/main" id="{678BC6E6-1FB1-0FFA-506C-913EA44F5C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9795" y="2687637"/>
            <a:ext cx="2281070" cy="1238550"/>
          </a:xfrm>
          <a:prstGeom prst="rect">
            <a:avLst/>
          </a:prstGeom>
        </p:spPr>
      </p:pic>
      <p:pic>
        <p:nvPicPr>
          <p:cNvPr id="39" name="Picture 38">
            <a:extLst>
              <a:ext uri="{FF2B5EF4-FFF2-40B4-BE49-F238E27FC236}">
                <a16:creationId xmlns:a16="http://schemas.microsoft.com/office/drawing/2014/main" id="{E752252C-A6BA-622C-78FB-6A60247AF40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8125" y="4343400"/>
            <a:ext cx="3672655" cy="1437126"/>
          </a:xfrm>
          <a:prstGeom prst="rect">
            <a:avLst/>
          </a:prstGeom>
        </p:spPr>
      </p:pic>
      <p:pic>
        <p:nvPicPr>
          <p:cNvPr id="52" name="Picture 51">
            <a:extLst>
              <a:ext uri="{FF2B5EF4-FFF2-40B4-BE49-F238E27FC236}">
                <a16:creationId xmlns:a16="http://schemas.microsoft.com/office/drawing/2014/main" id="{0DC74758-1F11-1A59-EDC5-5BE4347E30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71330" y="2013145"/>
            <a:ext cx="2564334" cy="1129910"/>
          </a:xfrm>
          <a:prstGeom prst="rect">
            <a:avLst/>
          </a:prstGeom>
        </p:spPr>
      </p:pic>
      <p:pic>
        <p:nvPicPr>
          <p:cNvPr id="54" name="Picture 53">
            <a:extLst>
              <a:ext uri="{FF2B5EF4-FFF2-40B4-BE49-F238E27FC236}">
                <a16:creationId xmlns:a16="http://schemas.microsoft.com/office/drawing/2014/main" id="{ADF58C1E-A0E9-73F3-F7FD-16D10262EC4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44153" y="3655121"/>
            <a:ext cx="2564335" cy="1053209"/>
          </a:xfrm>
          <a:prstGeom prst="rect">
            <a:avLst/>
          </a:prstGeom>
        </p:spPr>
      </p:pic>
    </p:spTree>
    <p:extLst>
      <p:ext uri="{BB962C8B-B14F-4D97-AF65-F5344CB8AC3E}">
        <p14:creationId xmlns:p14="http://schemas.microsoft.com/office/powerpoint/2010/main" val="220032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56C5F458-F0B9-4584-B7A3-BA39F9E9FC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38" name="Freeform 6">
              <a:extLst>
                <a:ext uri="{FF2B5EF4-FFF2-40B4-BE49-F238E27FC236}">
                  <a16:creationId xmlns:a16="http://schemas.microsoft.com/office/drawing/2014/main" id="{EF5CE756-E024-433C-98E3-931095C81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39" name="Freeform 7">
              <a:extLst>
                <a:ext uri="{FF2B5EF4-FFF2-40B4-BE49-F238E27FC236}">
                  <a16:creationId xmlns:a16="http://schemas.microsoft.com/office/drawing/2014/main" id="{0B4D7F81-EC0F-4E8E-8D3F-BCBF503597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40" name="Freeform 9">
              <a:extLst>
                <a:ext uri="{FF2B5EF4-FFF2-40B4-BE49-F238E27FC236}">
                  <a16:creationId xmlns:a16="http://schemas.microsoft.com/office/drawing/2014/main" id="{9DEF7606-46AD-4ECA-8815-33A3217D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41" name="Freeform 10">
              <a:extLst>
                <a:ext uri="{FF2B5EF4-FFF2-40B4-BE49-F238E27FC236}">
                  <a16:creationId xmlns:a16="http://schemas.microsoft.com/office/drawing/2014/main" id="{778C7720-6627-4BE3-9174-54CD26E72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42" name="Freeform 11">
              <a:extLst>
                <a:ext uri="{FF2B5EF4-FFF2-40B4-BE49-F238E27FC236}">
                  <a16:creationId xmlns:a16="http://schemas.microsoft.com/office/drawing/2014/main" id="{3D25C4CC-C750-4C0A-ADB5-CFA9FFAE5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43" name="Freeform 12">
              <a:extLst>
                <a:ext uri="{FF2B5EF4-FFF2-40B4-BE49-F238E27FC236}">
                  <a16:creationId xmlns:a16="http://schemas.microsoft.com/office/drawing/2014/main" id="{D6834B30-F11B-40AA-A8C8-0EF0710DB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a:extLst>
              <a:ext uri="{FF2B5EF4-FFF2-40B4-BE49-F238E27FC236}">
                <a16:creationId xmlns:a16="http://schemas.microsoft.com/office/drawing/2014/main" id="{2409CEA8-004C-32C2-4E5F-CA49B8ED4792}"/>
              </a:ext>
            </a:extLst>
          </p:cNvPr>
          <p:cNvSpPr>
            <a:spLocks noGrp="1"/>
          </p:cNvSpPr>
          <p:nvPr>
            <p:ph type="title"/>
          </p:nvPr>
        </p:nvSpPr>
        <p:spPr>
          <a:xfrm>
            <a:off x="6615264" y="1654513"/>
            <a:ext cx="4922389" cy="3350981"/>
          </a:xfrm>
        </p:spPr>
        <p:txBody>
          <a:bodyPr vert="horz" lIns="91440" tIns="45720" rIns="91440" bIns="45720" rtlCol="0" anchor="b">
            <a:normAutofit fontScale="90000"/>
          </a:bodyPr>
          <a:lstStyle/>
          <a:p>
            <a:r>
              <a:rPr lang="en-US" sz="6000" dirty="0"/>
              <a:t>Benefits &amp;</a:t>
            </a:r>
            <a:br>
              <a:rPr lang="en-US" sz="6000" dirty="0"/>
            </a:br>
            <a:r>
              <a:rPr lang="en-US" sz="6000" dirty="0"/>
              <a:t>Principles of the DofE</a:t>
            </a:r>
            <a:br>
              <a:rPr lang="en-US" sz="6000" dirty="0"/>
            </a:br>
            <a:r>
              <a:rPr lang="en-US" sz="6000" dirty="0"/>
              <a:t>Award</a:t>
            </a:r>
          </a:p>
        </p:txBody>
      </p:sp>
      <p:sp>
        <p:nvSpPr>
          <p:cNvPr id="45" name="Rounded Rectangle 6">
            <a:extLst>
              <a:ext uri="{FF2B5EF4-FFF2-40B4-BE49-F238E27FC236}">
                <a16:creationId xmlns:a16="http://schemas.microsoft.com/office/drawing/2014/main" id="{3AA011D0-5370-4565-A6FE-985250DD8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347" y="648931"/>
            <a:ext cx="5421985"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0A3A6E3-45E6-6DCB-8E42-FF3845331772}"/>
              </a:ext>
            </a:extLst>
          </p:cNvPr>
          <p:cNvPicPr>
            <a:picLocks noChangeAspect="1"/>
          </p:cNvPicPr>
          <p:nvPr/>
        </p:nvPicPr>
        <p:blipFill>
          <a:blip r:embed="rId4"/>
          <a:stretch>
            <a:fillRect/>
          </a:stretch>
        </p:blipFill>
        <p:spPr>
          <a:xfrm>
            <a:off x="975205" y="1205018"/>
            <a:ext cx="4780270" cy="1804551"/>
          </a:xfrm>
          <a:prstGeom prst="rect">
            <a:avLst/>
          </a:prstGeom>
        </p:spPr>
      </p:pic>
      <p:pic>
        <p:nvPicPr>
          <p:cNvPr id="9" name="Picture 8">
            <a:extLst>
              <a:ext uri="{FF2B5EF4-FFF2-40B4-BE49-F238E27FC236}">
                <a16:creationId xmlns:a16="http://schemas.microsoft.com/office/drawing/2014/main" id="{CD6721CD-B32A-2B85-9A36-E1A9EBD8D4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5205" y="3578594"/>
            <a:ext cx="4780270" cy="1768699"/>
          </a:xfrm>
          <a:prstGeom prst="rect">
            <a:avLst/>
          </a:prstGeom>
        </p:spPr>
      </p:pic>
    </p:spTree>
    <p:extLst>
      <p:ext uri="{BB962C8B-B14F-4D97-AF65-F5344CB8AC3E}">
        <p14:creationId xmlns:p14="http://schemas.microsoft.com/office/powerpoint/2010/main" val="2069029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85A12-B716-27F6-B534-36B9DD842699}"/>
              </a:ext>
            </a:extLst>
          </p:cNvPr>
          <p:cNvSpPr>
            <a:spLocks noGrp="1"/>
          </p:cNvSpPr>
          <p:nvPr>
            <p:ph type="title"/>
          </p:nvPr>
        </p:nvSpPr>
        <p:spPr>
          <a:xfrm>
            <a:off x="853929" y="304800"/>
            <a:ext cx="10018713" cy="831273"/>
          </a:xfrm>
        </p:spPr>
        <p:txBody>
          <a:bodyPr/>
          <a:lstStyle/>
          <a:p>
            <a:r>
              <a:rPr lang="en-GB" dirty="0"/>
              <a:t>DofE in Somerset </a:t>
            </a:r>
          </a:p>
        </p:txBody>
      </p:sp>
      <p:sp>
        <p:nvSpPr>
          <p:cNvPr id="3" name="Content Placeholder 2">
            <a:extLst>
              <a:ext uri="{FF2B5EF4-FFF2-40B4-BE49-F238E27FC236}">
                <a16:creationId xmlns:a16="http://schemas.microsoft.com/office/drawing/2014/main" id="{E902DBB7-2ACF-233D-3F3E-6B7F8988F42F}"/>
              </a:ext>
            </a:extLst>
          </p:cNvPr>
          <p:cNvSpPr>
            <a:spLocks noGrp="1"/>
          </p:cNvSpPr>
          <p:nvPr>
            <p:ph idx="1"/>
          </p:nvPr>
        </p:nvSpPr>
        <p:spPr>
          <a:xfrm>
            <a:off x="1484310" y="3359727"/>
            <a:ext cx="10018713" cy="2431473"/>
          </a:xfrm>
        </p:spPr>
        <p:txBody>
          <a:bodyPr/>
          <a:lstStyle/>
          <a:p>
            <a:r>
              <a:rPr lang="en-GB" dirty="0"/>
              <a:t>Currently 73 delivering centres across the county, and Open Award Centre</a:t>
            </a:r>
          </a:p>
          <a:p>
            <a:r>
              <a:rPr lang="en-GB" dirty="0"/>
              <a:t>Over 30 specialist providers</a:t>
            </a:r>
          </a:p>
          <a:p>
            <a:r>
              <a:rPr lang="en-GB" dirty="0"/>
              <a:t>Working at 20% disadvantaged sign ups – over double the national average</a:t>
            </a:r>
          </a:p>
          <a:p>
            <a:r>
              <a:rPr lang="en-GB" dirty="0"/>
              <a:t>Approx 40% of year 9 start and 46% of those achieve an award </a:t>
            </a:r>
          </a:p>
        </p:txBody>
      </p:sp>
      <p:pic>
        <p:nvPicPr>
          <p:cNvPr id="5" name="Picture 4">
            <a:extLst>
              <a:ext uri="{FF2B5EF4-FFF2-40B4-BE49-F238E27FC236}">
                <a16:creationId xmlns:a16="http://schemas.microsoft.com/office/drawing/2014/main" id="{ED532115-4538-CF40-95A4-55E9EF06B108}"/>
              </a:ext>
            </a:extLst>
          </p:cNvPr>
          <p:cNvPicPr>
            <a:picLocks noChangeAspect="1"/>
          </p:cNvPicPr>
          <p:nvPr/>
        </p:nvPicPr>
        <p:blipFill>
          <a:blip r:embed="rId3"/>
          <a:stretch>
            <a:fillRect/>
          </a:stretch>
        </p:blipFill>
        <p:spPr>
          <a:xfrm>
            <a:off x="2600293" y="1468582"/>
            <a:ext cx="6658904" cy="1810003"/>
          </a:xfrm>
          <a:prstGeom prst="rect">
            <a:avLst/>
          </a:prstGeom>
        </p:spPr>
      </p:pic>
    </p:spTree>
    <p:extLst>
      <p:ext uri="{BB962C8B-B14F-4D97-AF65-F5344CB8AC3E}">
        <p14:creationId xmlns:p14="http://schemas.microsoft.com/office/powerpoint/2010/main" val="225843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82"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83"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84"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85"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86"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87"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extBox 1">
            <a:extLst>
              <a:ext uri="{FF2B5EF4-FFF2-40B4-BE49-F238E27FC236}">
                <a16:creationId xmlns:a16="http://schemas.microsoft.com/office/drawing/2014/main" id="{F2E58873-E54F-7810-7B9A-8A8E37107A4C}"/>
              </a:ext>
            </a:extLst>
          </p:cNvPr>
          <p:cNvSpPr txBox="1"/>
          <p:nvPr/>
        </p:nvSpPr>
        <p:spPr>
          <a:xfrm>
            <a:off x="1854609" y="1381919"/>
            <a:ext cx="5428432" cy="2616199"/>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600" dirty="0">
                <a:ln w="3175" cmpd="sng">
                  <a:noFill/>
                </a:ln>
                <a:latin typeface="+mj-lt"/>
                <a:ea typeface="+mj-ea"/>
                <a:cs typeface="+mj-cs"/>
              </a:rPr>
              <a:t>Volunteering </a:t>
            </a:r>
          </a:p>
          <a:p>
            <a:pPr algn="ctr">
              <a:lnSpc>
                <a:spcPct val="90000"/>
              </a:lnSpc>
              <a:spcBef>
                <a:spcPct val="0"/>
              </a:spcBef>
              <a:spcAft>
                <a:spcPts val="600"/>
              </a:spcAft>
            </a:pPr>
            <a:r>
              <a:rPr lang="en-US" sz="5600" dirty="0">
                <a:ln w="3175" cmpd="sng">
                  <a:noFill/>
                </a:ln>
                <a:latin typeface="+mj-lt"/>
                <a:ea typeface="+mj-ea"/>
                <a:cs typeface="+mj-cs"/>
              </a:rPr>
              <a:t>and </a:t>
            </a:r>
          </a:p>
          <a:p>
            <a:pPr algn="ctr">
              <a:lnSpc>
                <a:spcPct val="90000"/>
              </a:lnSpc>
              <a:spcBef>
                <a:spcPct val="0"/>
              </a:spcBef>
              <a:spcAft>
                <a:spcPts val="600"/>
              </a:spcAft>
            </a:pPr>
            <a:r>
              <a:rPr lang="en-US" sz="5600" dirty="0">
                <a:ln w="3175" cmpd="sng">
                  <a:noFill/>
                </a:ln>
                <a:latin typeface="+mj-lt"/>
                <a:ea typeface="+mj-ea"/>
                <a:cs typeface="+mj-cs"/>
              </a:rPr>
              <a:t>Social Hours</a:t>
            </a:r>
          </a:p>
        </p:txBody>
      </p:sp>
      <p:pic>
        <p:nvPicPr>
          <p:cNvPr id="7" name="Picture 6">
            <a:extLst>
              <a:ext uri="{FF2B5EF4-FFF2-40B4-BE49-F238E27FC236}">
                <a16:creationId xmlns:a16="http://schemas.microsoft.com/office/drawing/2014/main" id="{D64AA44B-D20A-2D66-848F-AE002AF620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53957" y="0"/>
            <a:ext cx="4667018" cy="6858000"/>
          </a:xfrm>
          <a:prstGeom prst="rect">
            <a:avLst/>
          </a:prstGeom>
        </p:spPr>
      </p:pic>
    </p:spTree>
    <p:extLst>
      <p:ext uri="{BB962C8B-B14F-4D97-AF65-F5344CB8AC3E}">
        <p14:creationId xmlns:p14="http://schemas.microsoft.com/office/powerpoint/2010/main" val="2533486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EA24-1024-8904-7518-F59DB3858C45}"/>
              </a:ext>
            </a:extLst>
          </p:cNvPr>
          <p:cNvSpPr>
            <a:spLocks noGrp="1"/>
          </p:cNvSpPr>
          <p:nvPr>
            <p:ph type="title"/>
          </p:nvPr>
        </p:nvSpPr>
        <p:spPr>
          <a:xfrm>
            <a:off x="1484310" y="144624"/>
            <a:ext cx="10018713" cy="1003041"/>
          </a:xfrm>
        </p:spPr>
        <p:txBody>
          <a:bodyPr/>
          <a:lstStyle/>
          <a:p>
            <a:r>
              <a:rPr lang="en-GB" dirty="0"/>
              <a:t>Somerset Stats  - Our Funding Issue</a:t>
            </a:r>
          </a:p>
        </p:txBody>
      </p:sp>
      <p:sp>
        <p:nvSpPr>
          <p:cNvPr id="3" name="Content Placeholder 2">
            <a:extLst>
              <a:ext uri="{FF2B5EF4-FFF2-40B4-BE49-F238E27FC236}">
                <a16:creationId xmlns:a16="http://schemas.microsoft.com/office/drawing/2014/main" id="{C664B430-7808-648D-64FC-0FDA56B0AE69}"/>
              </a:ext>
            </a:extLst>
          </p:cNvPr>
          <p:cNvSpPr>
            <a:spLocks noGrp="1"/>
          </p:cNvSpPr>
          <p:nvPr>
            <p:ph idx="1"/>
          </p:nvPr>
        </p:nvSpPr>
        <p:spPr>
          <a:xfrm>
            <a:off x="1959429" y="1558211"/>
            <a:ext cx="9032032" cy="5155165"/>
          </a:xfrm>
        </p:spPr>
        <p:txBody>
          <a:bodyPr>
            <a:normAutofit fontScale="92500" lnSpcReduction="20000"/>
          </a:bodyPr>
          <a:lstStyle/>
          <a:p>
            <a:pPr marL="0" indent="0">
              <a:buNone/>
            </a:pPr>
            <a:r>
              <a:rPr lang="en-GB" b="1" u="sng" dirty="0"/>
              <a:t># YP at risk of NEET</a:t>
            </a:r>
            <a:endParaRPr lang="en-GB" dirty="0"/>
          </a:p>
          <a:p>
            <a:r>
              <a:rPr lang="en-GB" dirty="0"/>
              <a:t>We currently have high percentages of CYP who are not known, and investigations are ongoing regarding risk of NEET.</a:t>
            </a:r>
          </a:p>
          <a:p>
            <a:pPr marL="0" indent="0">
              <a:buNone/>
            </a:pPr>
            <a:r>
              <a:rPr lang="en-GB" b="1" u="sng" dirty="0"/>
              <a:t>#YP with SEN / disadvantaged</a:t>
            </a:r>
            <a:endParaRPr lang="en-GB" dirty="0"/>
          </a:p>
          <a:p>
            <a:r>
              <a:rPr lang="en-GB" dirty="0"/>
              <a:t>Number of children and Young People with EHCPs – </a:t>
            </a:r>
            <a:r>
              <a:rPr lang="en-GB" dirty="0">
                <a:solidFill>
                  <a:srgbClr val="FF0000"/>
                </a:solidFill>
              </a:rPr>
              <a:t>6906</a:t>
            </a:r>
            <a:r>
              <a:rPr lang="en-GB" dirty="0"/>
              <a:t> (</a:t>
            </a:r>
            <a:r>
              <a:rPr lang="en-GB" b="1" dirty="0"/>
              <a:t>Education, Health and Care plan)</a:t>
            </a:r>
            <a:endParaRPr lang="en-GB" dirty="0"/>
          </a:p>
          <a:p>
            <a:r>
              <a:rPr lang="en-GB" dirty="0"/>
              <a:t>Number of children and Young People with SEND Support – </a:t>
            </a:r>
            <a:r>
              <a:rPr lang="en-GB" dirty="0">
                <a:solidFill>
                  <a:srgbClr val="FF0000"/>
                </a:solidFill>
              </a:rPr>
              <a:t>11022</a:t>
            </a:r>
          </a:p>
          <a:p>
            <a:pPr marL="0" indent="0">
              <a:buNone/>
            </a:pPr>
            <a:r>
              <a:rPr lang="en-GB" b="1" u="sng" dirty="0"/>
              <a:t>% PP / FSM</a:t>
            </a:r>
            <a:endParaRPr lang="en-GB" dirty="0"/>
          </a:p>
          <a:p>
            <a:r>
              <a:rPr lang="en-GB" dirty="0"/>
              <a:t>Pupil Premium CYP as percentage of those on roll - </a:t>
            </a:r>
            <a:r>
              <a:rPr lang="en-GB" dirty="0">
                <a:solidFill>
                  <a:srgbClr val="FF0000"/>
                </a:solidFill>
              </a:rPr>
              <a:t>23.7%</a:t>
            </a:r>
          </a:p>
          <a:p>
            <a:r>
              <a:rPr lang="en-GB" dirty="0"/>
              <a:t>Free School Meals as percentage of those on roll - </a:t>
            </a:r>
            <a:r>
              <a:rPr lang="en-GB" dirty="0">
                <a:solidFill>
                  <a:srgbClr val="FF0000"/>
                </a:solidFill>
              </a:rPr>
              <a:t>21.3%</a:t>
            </a:r>
          </a:p>
          <a:p>
            <a:r>
              <a:rPr lang="en-GB" dirty="0"/>
              <a:t>These figures are based on DfE figures from Jan 26.</a:t>
            </a:r>
          </a:p>
          <a:p>
            <a:pPr marL="0" indent="0">
              <a:buNone/>
            </a:pPr>
            <a:r>
              <a:rPr lang="en-GB" b="1" u="sng" dirty="0"/>
              <a:t>Number of Home educated </a:t>
            </a:r>
          </a:p>
          <a:p>
            <a:pPr marL="0" indent="0">
              <a:buNone/>
            </a:pPr>
            <a:r>
              <a:rPr lang="en-GB" dirty="0"/>
              <a:t>2065 across the county  - approx. </a:t>
            </a:r>
            <a:r>
              <a:rPr lang="en-GB" dirty="0">
                <a:solidFill>
                  <a:srgbClr val="FF0000"/>
                </a:solidFill>
              </a:rPr>
              <a:t>2.9%</a:t>
            </a:r>
          </a:p>
          <a:p>
            <a:endParaRPr lang="en-GB" dirty="0"/>
          </a:p>
        </p:txBody>
      </p:sp>
    </p:spTree>
    <p:extLst>
      <p:ext uri="{BB962C8B-B14F-4D97-AF65-F5344CB8AC3E}">
        <p14:creationId xmlns:p14="http://schemas.microsoft.com/office/powerpoint/2010/main" val="881478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B5F2C-0467-EC49-6F27-3A3E5CA619E7}"/>
              </a:ext>
            </a:extLst>
          </p:cNvPr>
          <p:cNvSpPr>
            <a:spLocks noGrp="1"/>
          </p:cNvSpPr>
          <p:nvPr>
            <p:ph type="title"/>
          </p:nvPr>
        </p:nvSpPr>
        <p:spPr>
          <a:xfrm>
            <a:off x="1484312" y="685800"/>
            <a:ext cx="8123815" cy="999067"/>
          </a:xfrm>
        </p:spPr>
        <p:txBody>
          <a:bodyPr>
            <a:normAutofit/>
          </a:bodyPr>
          <a:lstStyle/>
          <a:p>
            <a:r>
              <a:rPr lang="en-GB" dirty="0"/>
              <a:t>2016 – The Start of the Partnership</a:t>
            </a:r>
          </a:p>
        </p:txBody>
      </p:sp>
      <p:sp>
        <p:nvSpPr>
          <p:cNvPr id="3" name="Content Placeholder 2">
            <a:extLst>
              <a:ext uri="{FF2B5EF4-FFF2-40B4-BE49-F238E27FC236}">
                <a16:creationId xmlns:a16="http://schemas.microsoft.com/office/drawing/2014/main" id="{CF2EB3B3-5193-3DC4-1DA0-07720A3BA55B}"/>
              </a:ext>
            </a:extLst>
          </p:cNvPr>
          <p:cNvSpPr>
            <a:spLocks noGrp="1"/>
          </p:cNvSpPr>
          <p:nvPr>
            <p:ph idx="1"/>
          </p:nvPr>
        </p:nvSpPr>
        <p:spPr>
          <a:xfrm>
            <a:off x="1484311" y="1854201"/>
            <a:ext cx="4074345" cy="3937000"/>
          </a:xfrm>
        </p:spPr>
        <p:txBody>
          <a:bodyPr>
            <a:normAutofit/>
          </a:bodyPr>
          <a:lstStyle/>
          <a:p>
            <a:pPr marL="0" indent="0">
              <a:lnSpc>
                <a:spcPct val="90000"/>
              </a:lnSpc>
              <a:buNone/>
            </a:pPr>
            <a:r>
              <a:rPr lang="en-GB" sz="1600" dirty="0"/>
              <a:t>A long-standing relationship as part of the Somerset DofE Bursary Committee, which consists of a group of like-minded people that work with the award and young people across the county – promoting the award within various organisations like Air Cadets, Scouts, Sea Cadets, Combined Cadet Force, Local Business, Lord Lieutenant Office, Somerset Council, Rotary Club, Freemasons, DofE, Local Schools and more. The committee was established in 2016 and is still going strong.</a:t>
            </a:r>
          </a:p>
        </p:txBody>
      </p:sp>
      <p:pic>
        <p:nvPicPr>
          <p:cNvPr id="7" name="Picture 6" descr="A close-up of a logo&#10;&#10;Description automatically generated">
            <a:extLst>
              <a:ext uri="{FF2B5EF4-FFF2-40B4-BE49-F238E27FC236}">
                <a16:creationId xmlns:a16="http://schemas.microsoft.com/office/drawing/2014/main" id="{89CC8041-F379-3680-A9FB-B57A8825A2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0348" y="1739482"/>
            <a:ext cx="5452851" cy="21947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9" name="Picture 8" descr="A logo of a heart and a diamond&#10;&#10;Description automatically generated">
            <a:extLst>
              <a:ext uri="{FF2B5EF4-FFF2-40B4-BE49-F238E27FC236}">
                <a16:creationId xmlns:a16="http://schemas.microsoft.com/office/drawing/2014/main" id="{D5A054F3-0940-F1A7-EC4E-4EFC3C6435E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24490" y="4147627"/>
            <a:ext cx="2446450"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1" name="Picture 10">
            <a:extLst>
              <a:ext uri="{FF2B5EF4-FFF2-40B4-BE49-F238E27FC236}">
                <a16:creationId xmlns:a16="http://schemas.microsoft.com/office/drawing/2014/main" id="{82B2A066-AFCC-6422-8C79-AF9D4561551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36774" y="4310213"/>
            <a:ext cx="2603722" cy="195279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078121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14AE-E08E-CB02-4A35-E6FD758D234D}"/>
              </a:ext>
            </a:extLst>
          </p:cNvPr>
          <p:cNvSpPr>
            <a:spLocks noGrp="1"/>
          </p:cNvSpPr>
          <p:nvPr>
            <p:ph type="title"/>
          </p:nvPr>
        </p:nvSpPr>
        <p:spPr>
          <a:xfrm>
            <a:off x="1484312" y="194733"/>
            <a:ext cx="5195888" cy="1752599"/>
          </a:xfrm>
        </p:spPr>
        <p:txBody>
          <a:bodyPr>
            <a:normAutofit/>
          </a:bodyPr>
          <a:lstStyle/>
          <a:p>
            <a:r>
              <a:rPr lang="en-GB" sz="3200" dirty="0"/>
              <a:t>Making A Difference</a:t>
            </a:r>
          </a:p>
        </p:txBody>
      </p:sp>
      <p:sp>
        <p:nvSpPr>
          <p:cNvPr id="11" name="Content Placeholder 10">
            <a:extLst>
              <a:ext uri="{FF2B5EF4-FFF2-40B4-BE49-F238E27FC236}">
                <a16:creationId xmlns:a16="http://schemas.microsoft.com/office/drawing/2014/main" id="{8C63B965-940C-E39E-BB11-C3476A7A3777}"/>
              </a:ext>
            </a:extLst>
          </p:cNvPr>
          <p:cNvSpPr>
            <a:spLocks noGrp="1"/>
          </p:cNvSpPr>
          <p:nvPr>
            <p:ph idx="1"/>
          </p:nvPr>
        </p:nvSpPr>
        <p:spPr>
          <a:xfrm>
            <a:off x="1416578" y="1566333"/>
            <a:ext cx="2812386" cy="3528181"/>
          </a:xfrm>
        </p:spPr>
        <p:txBody>
          <a:bodyPr>
            <a:normAutofit/>
          </a:bodyPr>
          <a:lstStyle/>
          <a:p>
            <a:pPr marL="0" indent="0">
              <a:buNone/>
            </a:pPr>
            <a:r>
              <a:rPr lang="en-US" sz="1800" dirty="0"/>
              <a:t>£30000 raised by the Somerset Freemasons following on from the sad passing of their patron HRH Prince Phillip. £10000 of which was ring fenced for an alternative DofE Programme and the rest for the bursary fund. </a:t>
            </a:r>
          </a:p>
        </p:txBody>
      </p:sp>
      <p:pic>
        <p:nvPicPr>
          <p:cNvPr id="5" name="Content Placeholder 4" descr="A group of people posing for a photo&#10;&#10;Description automatically generated">
            <a:extLst>
              <a:ext uri="{FF2B5EF4-FFF2-40B4-BE49-F238E27FC236}">
                <a16:creationId xmlns:a16="http://schemas.microsoft.com/office/drawing/2014/main" id="{2CB3983A-0B5C-2532-9DE2-B65072EDBE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7551" y="2020711"/>
            <a:ext cx="3329643" cy="247225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descr="A group of men holding a check&#10;&#10;Description automatically generated">
            <a:extLst>
              <a:ext uri="{FF2B5EF4-FFF2-40B4-BE49-F238E27FC236}">
                <a16:creationId xmlns:a16="http://schemas.microsoft.com/office/drawing/2014/main" id="{03102380-D3A6-E831-295B-224E49392C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05387" y="1293965"/>
            <a:ext cx="3297635" cy="392575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710243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72644-BD30-2C0B-35AB-C455E71DC73F}"/>
              </a:ext>
            </a:extLst>
          </p:cNvPr>
          <p:cNvSpPr>
            <a:spLocks noGrp="1"/>
          </p:cNvSpPr>
          <p:nvPr>
            <p:ph type="title"/>
          </p:nvPr>
        </p:nvSpPr>
        <p:spPr>
          <a:xfrm>
            <a:off x="1484312" y="685800"/>
            <a:ext cx="5747778" cy="1752599"/>
          </a:xfrm>
        </p:spPr>
        <p:txBody>
          <a:bodyPr vert="horz" lIns="91440" tIns="45720" rIns="91440" bIns="45720" rtlCol="0" anchor="ctr">
            <a:normAutofit/>
          </a:bodyPr>
          <a:lstStyle/>
          <a:p>
            <a:r>
              <a:rPr lang="en-US"/>
              <a:t>Alternative Programmes</a:t>
            </a:r>
          </a:p>
        </p:txBody>
      </p:sp>
      <p:sp>
        <p:nvSpPr>
          <p:cNvPr id="8" name="TextBox 7">
            <a:extLst>
              <a:ext uri="{FF2B5EF4-FFF2-40B4-BE49-F238E27FC236}">
                <a16:creationId xmlns:a16="http://schemas.microsoft.com/office/drawing/2014/main" id="{71ECCB60-804B-3634-AB0B-6D75A3B495A6}"/>
              </a:ext>
            </a:extLst>
          </p:cNvPr>
          <p:cNvSpPr txBox="1"/>
          <p:nvPr/>
        </p:nvSpPr>
        <p:spPr>
          <a:xfrm>
            <a:off x="1484312" y="2059094"/>
            <a:ext cx="5747778" cy="2875280"/>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1">
                  <a:lumMod val="75000"/>
                </a:schemeClr>
              </a:buClr>
              <a:buSzPct val="145000"/>
            </a:pPr>
            <a:r>
              <a:rPr lang="en-US" sz="2000" dirty="0"/>
              <a:t>Using the DofE Award as a framework, to help young people who are NEET / Risk of NEET (not in employment , education or training) </a:t>
            </a:r>
          </a:p>
          <a:p>
            <a:pPr>
              <a:lnSpc>
                <a:spcPct val="90000"/>
              </a:lnSpc>
              <a:spcBef>
                <a:spcPct val="20000"/>
              </a:spcBef>
              <a:spcAft>
                <a:spcPts val="600"/>
              </a:spcAft>
              <a:buClr>
                <a:schemeClr val="accent1">
                  <a:lumMod val="75000"/>
                </a:schemeClr>
              </a:buClr>
              <a:buSzPct val="145000"/>
            </a:pPr>
            <a:r>
              <a:rPr lang="en-US" sz="2000" dirty="0"/>
              <a:t>To date 144 YP given this opportunity</a:t>
            </a:r>
          </a:p>
          <a:p>
            <a:pPr>
              <a:lnSpc>
                <a:spcPct val="90000"/>
              </a:lnSpc>
              <a:spcBef>
                <a:spcPct val="20000"/>
              </a:spcBef>
              <a:spcAft>
                <a:spcPts val="600"/>
              </a:spcAft>
              <a:buClr>
                <a:schemeClr val="accent1">
                  <a:lumMod val="75000"/>
                </a:schemeClr>
              </a:buClr>
              <a:buSzPct val="145000"/>
              <a:buFont typeface="Arial"/>
              <a:buChar char="•"/>
            </a:pPr>
            <a:endParaRPr lang="en-US" sz="1700" dirty="0"/>
          </a:p>
        </p:txBody>
      </p:sp>
      <p:sp>
        <p:nvSpPr>
          <p:cNvPr id="13" name="Rounded Rectangle 6">
            <a:extLst>
              <a:ext uri="{FF2B5EF4-FFF2-40B4-BE49-F238E27FC236}">
                <a16:creationId xmlns:a16="http://schemas.microsoft.com/office/drawing/2014/main" id="{93C4D4C4-585F-43C1-BF44-268A79A025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2944" y="648931"/>
            <a:ext cx="3982086"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posing for a photo&#10;&#10;Description automatically generated">
            <a:extLst>
              <a:ext uri="{FF2B5EF4-FFF2-40B4-BE49-F238E27FC236}">
                <a16:creationId xmlns:a16="http://schemas.microsoft.com/office/drawing/2014/main" id="{D37CBB30-C373-4FF0-7CC5-EA182B3C49BC}"/>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t="774" b="11790"/>
          <a:stretch/>
        </p:blipFill>
        <p:spPr>
          <a:xfrm>
            <a:off x="7873801" y="1011765"/>
            <a:ext cx="3341190" cy="2191058"/>
          </a:xfrm>
          <a:prstGeom prst="rect">
            <a:avLst/>
          </a:prstGeom>
        </p:spPr>
      </p:pic>
      <p:pic>
        <p:nvPicPr>
          <p:cNvPr id="7" name="Picture 6" descr="A group of people posing for a photo&#10;&#10;Description automatically generated">
            <a:extLst>
              <a:ext uri="{FF2B5EF4-FFF2-40B4-BE49-F238E27FC236}">
                <a16:creationId xmlns:a16="http://schemas.microsoft.com/office/drawing/2014/main" id="{4214F1C0-C582-9E32-F2E9-E4D48D6C63D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5327" b="3199"/>
          <a:stretch/>
        </p:blipFill>
        <p:spPr>
          <a:xfrm>
            <a:off x="7873801" y="3367415"/>
            <a:ext cx="3341190" cy="2191058"/>
          </a:xfrm>
          <a:prstGeom prst="rect">
            <a:avLst/>
          </a:prstGeom>
        </p:spPr>
      </p:pic>
    </p:spTree>
    <p:extLst>
      <p:ext uri="{BB962C8B-B14F-4D97-AF65-F5344CB8AC3E}">
        <p14:creationId xmlns:p14="http://schemas.microsoft.com/office/powerpoint/2010/main" val="1407859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C97D866-0F77-45DF-8EB7-C3D116B328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3" name="Freeform 6">
              <a:extLst>
                <a:ext uri="{FF2B5EF4-FFF2-40B4-BE49-F238E27FC236}">
                  <a16:creationId xmlns:a16="http://schemas.microsoft.com/office/drawing/2014/main" id="{4F9B1DE5-8736-46A8-986F-7D93EABD78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GB"/>
            </a:p>
          </p:txBody>
        </p:sp>
        <p:sp>
          <p:nvSpPr>
            <p:cNvPr id="14" name="Freeform 7">
              <a:extLst>
                <a:ext uri="{FF2B5EF4-FFF2-40B4-BE49-F238E27FC236}">
                  <a16:creationId xmlns:a16="http://schemas.microsoft.com/office/drawing/2014/main" id="{DEF5C121-2BFC-4684-A8AE-AAC74878E8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GB"/>
            </a:p>
          </p:txBody>
        </p:sp>
        <p:sp>
          <p:nvSpPr>
            <p:cNvPr id="15" name="Freeform 8">
              <a:extLst>
                <a:ext uri="{FF2B5EF4-FFF2-40B4-BE49-F238E27FC236}">
                  <a16:creationId xmlns:a16="http://schemas.microsoft.com/office/drawing/2014/main" id="{8DDBAAB4-8BAF-4FAB-99AC-C59B579A0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GB"/>
            </a:p>
          </p:txBody>
        </p:sp>
        <p:sp>
          <p:nvSpPr>
            <p:cNvPr id="16" name="Freeform 9">
              <a:extLst>
                <a:ext uri="{FF2B5EF4-FFF2-40B4-BE49-F238E27FC236}">
                  <a16:creationId xmlns:a16="http://schemas.microsoft.com/office/drawing/2014/main" id="{195B7BE3-689C-4566-858A-873632B1BC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GB"/>
            </a:p>
          </p:txBody>
        </p:sp>
        <p:sp>
          <p:nvSpPr>
            <p:cNvPr id="17" name="Freeform 10">
              <a:extLst>
                <a:ext uri="{FF2B5EF4-FFF2-40B4-BE49-F238E27FC236}">
                  <a16:creationId xmlns:a16="http://schemas.microsoft.com/office/drawing/2014/main" id="{5220C0B1-373C-427C-85C1-E40FC7A9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GB"/>
            </a:p>
          </p:txBody>
        </p:sp>
        <p:sp>
          <p:nvSpPr>
            <p:cNvPr id="18" name="Freeform 11">
              <a:extLst>
                <a:ext uri="{FF2B5EF4-FFF2-40B4-BE49-F238E27FC236}">
                  <a16:creationId xmlns:a16="http://schemas.microsoft.com/office/drawing/2014/main" id="{66BCB563-408A-4114-85A8-266D3943E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GB"/>
            </a:p>
          </p:txBody>
        </p:sp>
      </p:grpSp>
      <p:sp useBgFill="1">
        <p:nvSpPr>
          <p:cNvPr id="20" name="Rectangle 19">
            <a:extLst>
              <a:ext uri="{FF2B5EF4-FFF2-40B4-BE49-F238E27FC236}">
                <a16:creationId xmlns:a16="http://schemas.microsoft.com/office/drawing/2014/main" id="{9149EB62-1692-4D1D-A7C2-FB2F6A61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477DFC9-33A4-4343-9970-1CBCEDEDB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8380F8C-386C-DC27-7105-58824B45A8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3467" y="1018271"/>
            <a:ext cx="5372099" cy="4821458"/>
          </a:xfrm>
          <a:prstGeom prst="rect">
            <a:avLst/>
          </a:prstGeom>
        </p:spPr>
      </p:pic>
      <p:pic>
        <p:nvPicPr>
          <p:cNvPr id="5" name="Picture 4">
            <a:extLst>
              <a:ext uri="{FF2B5EF4-FFF2-40B4-BE49-F238E27FC236}">
                <a16:creationId xmlns:a16="http://schemas.microsoft.com/office/drawing/2014/main" id="{5A2B5E8C-2CE5-A4A2-D8A0-0EE171284CA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76433" y="1238977"/>
            <a:ext cx="5372099" cy="4405120"/>
          </a:xfrm>
          <a:prstGeom prst="rect">
            <a:avLst/>
          </a:prstGeom>
        </p:spPr>
      </p:pic>
    </p:spTree>
    <p:extLst>
      <p:ext uri="{BB962C8B-B14F-4D97-AF65-F5344CB8AC3E}">
        <p14:creationId xmlns:p14="http://schemas.microsoft.com/office/powerpoint/2010/main" val="1416677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07CC-3DBA-6F2A-E5DA-CD20316EF03D}"/>
              </a:ext>
            </a:extLst>
          </p:cNvPr>
          <p:cNvSpPr>
            <a:spLocks noGrp="1"/>
          </p:cNvSpPr>
          <p:nvPr>
            <p:ph type="title"/>
          </p:nvPr>
        </p:nvSpPr>
        <p:spPr>
          <a:xfrm>
            <a:off x="1105900" y="2356649"/>
            <a:ext cx="2812386" cy="863600"/>
          </a:xfrm>
        </p:spPr>
        <p:txBody>
          <a:bodyPr>
            <a:normAutofit/>
          </a:bodyPr>
          <a:lstStyle/>
          <a:p>
            <a:r>
              <a:rPr lang="en-GB" sz="3200" dirty="0"/>
              <a:t>Tree Planting</a:t>
            </a:r>
          </a:p>
        </p:txBody>
      </p:sp>
      <p:sp>
        <p:nvSpPr>
          <p:cNvPr id="22" name="Content Placeholder 14">
            <a:extLst>
              <a:ext uri="{FF2B5EF4-FFF2-40B4-BE49-F238E27FC236}">
                <a16:creationId xmlns:a16="http://schemas.microsoft.com/office/drawing/2014/main" id="{7DC9744D-83A2-22F0-B82B-D11E5525AA4A}"/>
              </a:ext>
            </a:extLst>
          </p:cNvPr>
          <p:cNvSpPr>
            <a:spLocks noGrp="1"/>
          </p:cNvSpPr>
          <p:nvPr>
            <p:ph idx="1"/>
          </p:nvPr>
        </p:nvSpPr>
        <p:spPr>
          <a:xfrm>
            <a:off x="1364092" y="2487106"/>
            <a:ext cx="2812386" cy="1872827"/>
          </a:xfrm>
        </p:spPr>
        <p:txBody>
          <a:bodyPr>
            <a:normAutofit/>
          </a:bodyPr>
          <a:lstStyle/>
          <a:p>
            <a:pPr marL="0" indent="0">
              <a:buNone/>
            </a:pPr>
            <a:r>
              <a:rPr lang="en-US" sz="1800" dirty="0"/>
              <a:t>So Many Trees…….</a:t>
            </a:r>
          </a:p>
        </p:txBody>
      </p:sp>
      <p:pic>
        <p:nvPicPr>
          <p:cNvPr id="11" name="Picture 10">
            <a:extLst>
              <a:ext uri="{FF2B5EF4-FFF2-40B4-BE49-F238E27FC236}">
                <a16:creationId xmlns:a16="http://schemas.microsoft.com/office/drawing/2014/main" id="{F1CBA079-0D0A-5087-2E32-6F7D531A58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7551" y="837729"/>
            <a:ext cx="3329643" cy="229745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descr="A group of people digging in the grass&#10;&#10;Description automatically generated">
            <a:extLst>
              <a:ext uri="{FF2B5EF4-FFF2-40B4-BE49-F238E27FC236}">
                <a16:creationId xmlns:a16="http://schemas.microsoft.com/office/drawing/2014/main" id="{9CBC8C31-0AEE-3806-C3CB-7E74A009B2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05386" y="683500"/>
            <a:ext cx="2406956" cy="244361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5" name="Content Placeholder 4" descr="A group of people posing for a photo&#10;&#10;Description automatically generated">
            <a:extLst>
              <a:ext uri="{FF2B5EF4-FFF2-40B4-BE49-F238E27FC236}">
                <a16:creationId xmlns:a16="http://schemas.microsoft.com/office/drawing/2014/main" id="{041F6966-D70C-2050-AF50-8AFEAAC517E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17551" y="3423521"/>
            <a:ext cx="3329643" cy="215594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9" name="Picture 8" descr="A group of people planting a tree&#10;&#10;Description automatically generated">
            <a:extLst>
              <a:ext uri="{FF2B5EF4-FFF2-40B4-BE49-F238E27FC236}">
                <a16:creationId xmlns:a16="http://schemas.microsoft.com/office/drawing/2014/main" id="{4CD91E4C-73DE-430C-288C-A927760BF92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05387" y="3423520"/>
            <a:ext cx="2900428" cy="244361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22765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E1B57-06BF-7B6D-2994-DD6B1827205E}"/>
              </a:ext>
            </a:extLst>
          </p:cNvPr>
          <p:cNvSpPr>
            <a:spLocks noGrp="1"/>
          </p:cNvSpPr>
          <p:nvPr>
            <p:ph type="title"/>
          </p:nvPr>
        </p:nvSpPr>
        <p:spPr/>
        <p:txBody>
          <a:bodyPr/>
          <a:lstStyle/>
          <a:p>
            <a:r>
              <a:rPr lang="en-GB" dirty="0"/>
              <a:t>The Forming of an Idea</a:t>
            </a:r>
          </a:p>
        </p:txBody>
      </p:sp>
      <p:sp>
        <p:nvSpPr>
          <p:cNvPr id="3" name="Content Placeholder 2">
            <a:extLst>
              <a:ext uri="{FF2B5EF4-FFF2-40B4-BE49-F238E27FC236}">
                <a16:creationId xmlns:a16="http://schemas.microsoft.com/office/drawing/2014/main" id="{70D2E218-A89A-F41C-26BA-10ADAB58206A}"/>
              </a:ext>
            </a:extLst>
          </p:cNvPr>
          <p:cNvSpPr>
            <a:spLocks noGrp="1"/>
          </p:cNvSpPr>
          <p:nvPr>
            <p:ph idx="1"/>
          </p:nvPr>
        </p:nvSpPr>
        <p:spPr>
          <a:xfrm>
            <a:off x="2255520" y="2445741"/>
            <a:ext cx="9136666" cy="1752600"/>
          </a:xfrm>
        </p:spPr>
        <p:txBody>
          <a:bodyPr/>
          <a:lstStyle/>
          <a:p>
            <a:pPr marL="0" indent="0">
              <a:buNone/>
            </a:pPr>
            <a:r>
              <a:rPr lang="en-GB" dirty="0"/>
              <a:t>A Community Partnership – to help raise funds and make a difference </a:t>
            </a:r>
          </a:p>
          <a:p>
            <a:endParaRPr lang="en-GB" dirty="0"/>
          </a:p>
        </p:txBody>
      </p:sp>
      <p:pic>
        <p:nvPicPr>
          <p:cNvPr id="5" name="Picture 4">
            <a:extLst>
              <a:ext uri="{FF2B5EF4-FFF2-40B4-BE49-F238E27FC236}">
                <a16:creationId xmlns:a16="http://schemas.microsoft.com/office/drawing/2014/main" id="{87199FA0-FDFB-16CD-82A6-3970A83333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70274" y="4198341"/>
            <a:ext cx="1831852" cy="1758700"/>
          </a:xfrm>
          <a:prstGeom prst="rect">
            <a:avLst/>
          </a:prstGeom>
        </p:spPr>
      </p:pic>
      <p:pic>
        <p:nvPicPr>
          <p:cNvPr id="7" name="Picture 6">
            <a:extLst>
              <a:ext uri="{FF2B5EF4-FFF2-40B4-BE49-F238E27FC236}">
                <a16:creationId xmlns:a16="http://schemas.microsoft.com/office/drawing/2014/main" id="{7F485096-C435-2673-F6D1-582EA8C10E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3666" y="4097391"/>
            <a:ext cx="2981841" cy="1645317"/>
          </a:xfrm>
          <a:prstGeom prst="rect">
            <a:avLst/>
          </a:prstGeom>
        </p:spPr>
      </p:pic>
      <p:pic>
        <p:nvPicPr>
          <p:cNvPr id="9" name="Graphic 8" descr="Close with solid fill">
            <a:extLst>
              <a:ext uri="{FF2B5EF4-FFF2-40B4-BE49-F238E27FC236}">
                <a16:creationId xmlns:a16="http://schemas.microsoft.com/office/drawing/2014/main" id="{CEE4A828-A677-8F3D-9A2E-399B286BA6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8843196">
            <a:off x="5190696" y="4551218"/>
            <a:ext cx="914400" cy="914400"/>
          </a:xfrm>
          <a:prstGeom prst="rect">
            <a:avLst/>
          </a:prstGeom>
        </p:spPr>
      </p:pic>
    </p:spTree>
    <p:extLst>
      <p:ext uri="{BB962C8B-B14F-4D97-AF65-F5344CB8AC3E}">
        <p14:creationId xmlns:p14="http://schemas.microsoft.com/office/powerpoint/2010/main" val="1354267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A1C046F-2C2B-4272-BDC2-F3914E7C2C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9" name="Freeform 6">
              <a:extLst>
                <a:ext uri="{FF2B5EF4-FFF2-40B4-BE49-F238E27FC236}">
                  <a16:creationId xmlns:a16="http://schemas.microsoft.com/office/drawing/2014/main" id="{D2F79467-4253-4E9D-9017-0F518B9E5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25" name="Freeform 7">
              <a:extLst>
                <a:ext uri="{FF2B5EF4-FFF2-40B4-BE49-F238E27FC236}">
                  <a16:creationId xmlns:a16="http://schemas.microsoft.com/office/drawing/2014/main" id="{9ECFF534-8058-4E1C-BE97-DD56A79A8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21" name="Freeform 9">
              <a:extLst>
                <a:ext uri="{FF2B5EF4-FFF2-40B4-BE49-F238E27FC236}">
                  <a16:creationId xmlns:a16="http://schemas.microsoft.com/office/drawing/2014/main" id="{C480B001-66CD-4227-A4CD-0B9752EF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22" name="Freeform 10">
              <a:extLst>
                <a:ext uri="{FF2B5EF4-FFF2-40B4-BE49-F238E27FC236}">
                  <a16:creationId xmlns:a16="http://schemas.microsoft.com/office/drawing/2014/main" id="{D257003C-A1A2-4C42-B989-6379B200C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23" name="Freeform 11">
              <a:extLst>
                <a:ext uri="{FF2B5EF4-FFF2-40B4-BE49-F238E27FC236}">
                  <a16:creationId xmlns:a16="http://schemas.microsoft.com/office/drawing/2014/main" id="{E458DFBF-78B3-4E7A-8594-9F1DB5E61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4" name="Freeform 12">
              <a:extLst>
                <a:ext uri="{FF2B5EF4-FFF2-40B4-BE49-F238E27FC236}">
                  <a16:creationId xmlns:a16="http://schemas.microsoft.com/office/drawing/2014/main" id="{C6D9417C-DB6A-42FF-9DEA-580D4CBD5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a:extLst>
              <a:ext uri="{FF2B5EF4-FFF2-40B4-BE49-F238E27FC236}">
                <a16:creationId xmlns:a16="http://schemas.microsoft.com/office/drawing/2014/main" id="{B2D4CB9F-448A-0287-27A1-2534E1B9C783}"/>
              </a:ext>
            </a:extLst>
          </p:cNvPr>
          <p:cNvSpPr>
            <a:spLocks noGrp="1"/>
          </p:cNvSpPr>
          <p:nvPr>
            <p:ph type="title"/>
          </p:nvPr>
        </p:nvSpPr>
        <p:spPr>
          <a:xfrm>
            <a:off x="2003533" y="132592"/>
            <a:ext cx="5225385" cy="1714500"/>
          </a:xfrm>
        </p:spPr>
        <p:txBody>
          <a:bodyPr vert="horz" lIns="91440" tIns="45720" rIns="91440" bIns="45720" rtlCol="0" anchor="b">
            <a:normAutofit fontScale="90000"/>
          </a:bodyPr>
          <a:lstStyle/>
          <a:p>
            <a:r>
              <a:rPr lang="en-US" sz="6000" dirty="0"/>
              <a:t>Somerset Jubilee Jaunts</a:t>
            </a:r>
          </a:p>
        </p:txBody>
      </p:sp>
      <p:pic>
        <p:nvPicPr>
          <p:cNvPr id="5" name="Content Placeholder 4" descr="A group of people standing in front of a vehicle&#10;&#10;Description automatically generated">
            <a:extLst>
              <a:ext uri="{FF2B5EF4-FFF2-40B4-BE49-F238E27FC236}">
                <a16:creationId xmlns:a16="http://schemas.microsoft.com/office/drawing/2014/main" id="{68218AC6-84C0-0B57-8562-592BCB0B3325}"/>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2910" r="2" b="10020"/>
          <a:stretch/>
        </p:blipFill>
        <p:spPr>
          <a:xfrm rot="10800000">
            <a:off x="8132064" y="-3"/>
            <a:ext cx="4059936" cy="1714500"/>
          </a:xfrm>
          <a:prstGeom prst="rect">
            <a:avLst/>
          </a:prstGeom>
        </p:spPr>
      </p:pic>
      <p:pic>
        <p:nvPicPr>
          <p:cNvPr id="11" name="Picture 10" descr="A group of people walking on a street&#10;&#10;Description automatically generated">
            <a:extLst>
              <a:ext uri="{FF2B5EF4-FFF2-40B4-BE49-F238E27FC236}">
                <a16:creationId xmlns:a16="http://schemas.microsoft.com/office/drawing/2014/main" id="{C137B7CD-E176-E9B4-88D2-96961DFD9E9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2683" r="2" b="21011"/>
          <a:stretch/>
        </p:blipFill>
        <p:spPr>
          <a:xfrm>
            <a:off x="8132064" y="1714500"/>
            <a:ext cx="4059936" cy="1714500"/>
          </a:xfrm>
          <a:prstGeom prst="rect">
            <a:avLst/>
          </a:prstGeom>
        </p:spPr>
      </p:pic>
      <p:cxnSp>
        <p:nvCxnSpPr>
          <p:cNvPr id="26" name="Straight Connector 25">
            <a:extLst>
              <a:ext uri="{FF2B5EF4-FFF2-40B4-BE49-F238E27FC236}">
                <a16:creationId xmlns:a16="http://schemas.microsoft.com/office/drawing/2014/main" id="{CA1145BF-92BF-4DD5-8D60-41EAD498D3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8026" y="1714498"/>
            <a:ext cx="406695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group of people holding signs&#10;&#10;Description automatically generated">
            <a:extLst>
              <a:ext uri="{FF2B5EF4-FFF2-40B4-BE49-F238E27FC236}">
                <a16:creationId xmlns:a16="http://schemas.microsoft.com/office/drawing/2014/main" id="{58E52605-D90D-4455-F522-A8805F4E366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9174" r="2" b="27561"/>
          <a:stretch/>
        </p:blipFill>
        <p:spPr>
          <a:xfrm>
            <a:off x="8132064" y="3429001"/>
            <a:ext cx="4059936" cy="1714500"/>
          </a:xfrm>
          <a:prstGeom prst="rect">
            <a:avLst/>
          </a:prstGeom>
        </p:spPr>
      </p:pic>
      <p:cxnSp>
        <p:nvCxnSpPr>
          <p:cNvPr id="28" name="Straight Connector 27">
            <a:extLst>
              <a:ext uri="{FF2B5EF4-FFF2-40B4-BE49-F238E27FC236}">
                <a16:creationId xmlns:a16="http://schemas.microsoft.com/office/drawing/2014/main" id="{B2AA41A3-D549-47A3-9446-DEB902E95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25045" y="3429001"/>
            <a:ext cx="406695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descr="A group of people posing for a photo&#10;&#10;Description automatically generated">
            <a:extLst>
              <a:ext uri="{FF2B5EF4-FFF2-40B4-BE49-F238E27FC236}">
                <a16:creationId xmlns:a16="http://schemas.microsoft.com/office/drawing/2014/main" id="{05618282-547A-5E4C-5A01-1474F7C2409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24546" r="2" b="19149"/>
          <a:stretch/>
        </p:blipFill>
        <p:spPr>
          <a:xfrm>
            <a:off x="8132064" y="5143500"/>
            <a:ext cx="4059936" cy="1714500"/>
          </a:xfrm>
          <a:prstGeom prst="rect">
            <a:avLst/>
          </a:prstGeom>
        </p:spPr>
      </p:pic>
      <p:cxnSp>
        <p:nvCxnSpPr>
          <p:cNvPr id="30" name="Straight Connector 29">
            <a:extLst>
              <a:ext uri="{FF2B5EF4-FFF2-40B4-BE49-F238E27FC236}">
                <a16:creationId xmlns:a16="http://schemas.microsoft.com/office/drawing/2014/main" id="{D76884E1-325F-408B-B174-142067AB1E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18026" y="5143500"/>
            <a:ext cx="4066955"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BDFD53C-85F8-A3EC-6539-C369482B0FF1}"/>
              </a:ext>
            </a:extLst>
          </p:cNvPr>
          <p:cNvSpPr txBox="1"/>
          <p:nvPr/>
        </p:nvSpPr>
        <p:spPr>
          <a:xfrm>
            <a:off x="2584174" y="2107096"/>
            <a:ext cx="5286654" cy="1754326"/>
          </a:xfrm>
          <a:prstGeom prst="rect">
            <a:avLst/>
          </a:prstGeom>
          <a:noFill/>
        </p:spPr>
        <p:txBody>
          <a:bodyPr wrap="square" rtlCol="0">
            <a:spAutoFit/>
          </a:bodyPr>
          <a:lstStyle/>
          <a:p>
            <a:r>
              <a:rPr lang="en-GB" dirty="0"/>
              <a:t>In 2022, Somerset DofE was involved with the then Lord Lieutenant Annie Maw, on a series of Jubilee Jaunts, exploring the countryside of Somerset with DofE Centres around the county.  Annie is wheelchair bound, so we did 7 Jaunts of 10 miles each – to reflect and celebrate the late Queens Platinum Jubilee </a:t>
            </a:r>
          </a:p>
        </p:txBody>
      </p:sp>
      <p:sp>
        <p:nvSpPr>
          <p:cNvPr id="15" name="TextBox 14">
            <a:extLst>
              <a:ext uri="{FF2B5EF4-FFF2-40B4-BE49-F238E27FC236}">
                <a16:creationId xmlns:a16="http://schemas.microsoft.com/office/drawing/2014/main" id="{F2FE7083-3C42-3ECC-F261-538F9ED685BF}"/>
              </a:ext>
            </a:extLst>
          </p:cNvPr>
          <p:cNvSpPr txBox="1"/>
          <p:nvPr/>
        </p:nvSpPr>
        <p:spPr>
          <a:xfrm>
            <a:off x="4130675" y="4121426"/>
            <a:ext cx="3436316" cy="923330"/>
          </a:xfrm>
          <a:prstGeom prst="rect">
            <a:avLst/>
          </a:prstGeom>
          <a:noFill/>
        </p:spPr>
        <p:txBody>
          <a:bodyPr wrap="square" rtlCol="0">
            <a:spAutoFit/>
          </a:bodyPr>
          <a:lstStyle/>
          <a:p>
            <a:r>
              <a:rPr lang="en-GB" dirty="0"/>
              <a:t>This was a huge success and gave us the basis for the Freemasons and DofE Bike Rides and Walks</a:t>
            </a:r>
          </a:p>
        </p:txBody>
      </p:sp>
    </p:spTree>
    <p:extLst>
      <p:ext uri="{BB962C8B-B14F-4D97-AF65-F5344CB8AC3E}">
        <p14:creationId xmlns:p14="http://schemas.microsoft.com/office/powerpoint/2010/main" val="858287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A286-E6C0-4D31-9329-A6A43575DFF1}"/>
              </a:ext>
            </a:extLst>
          </p:cNvPr>
          <p:cNvSpPr>
            <a:spLocks noGrp="1"/>
          </p:cNvSpPr>
          <p:nvPr>
            <p:ph type="title"/>
          </p:nvPr>
        </p:nvSpPr>
        <p:spPr>
          <a:xfrm>
            <a:off x="1580564" y="218288"/>
            <a:ext cx="10018713" cy="1170501"/>
          </a:xfrm>
        </p:spPr>
        <p:txBody>
          <a:bodyPr/>
          <a:lstStyle/>
          <a:p>
            <a:r>
              <a:rPr lang="en-GB" dirty="0"/>
              <a:t>Bike Rides and Walks</a:t>
            </a:r>
          </a:p>
        </p:txBody>
      </p:sp>
      <p:sp>
        <p:nvSpPr>
          <p:cNvPr id="3" name="Content Placeholder 2">
            <a:extLst>
              <a:ext uri="{FF2B5EF4-FFF2-40B4-BE49-F238E27FC236}">
                <a16:creationId xmlns:a16="http://schemas.microsoft.com/office/drawing/2014/main" id="{009DB788-F1AE-1E8E-7214-71F8ACC1ECB7}"/>
              </a:ext>
            </a:extLst>
          </p:cNvPr>
          <p:cNvSpPr>
            <a:spLocks noGrp="1"/>
          </p:cNvSpPr>
          <p:nvPr>
            <p:ph idx="1"/>
          </p:nvPr>
        </p:nvSpPr>
        <p:spPr>
          <a:xfrm>
            <a:off x="1580563" y="1932708"/>
            <a:ext cx="10018713" cy="3124201"/>
          </a:xfrm>
        </p:spPr>
        <p:txBody>
          <a:bodyPr>
            <a:normAutofit/>
          </a:bodyPr>
          <a:lstStyle/>
          <a:p>
            <a:r>
              <a:rPr lang="en-GB" dirty="0"/>
              <a:t>What do you do when a like-minded soul approaches you with an idea – you explore, grow and nurture it. </a:t>
            </a:r>
          </a:p>
          <a:p>
            <a:r>
              <a:rPr lang="en-GB" dirty="0"/>
              <a:t>Over the past few years, we have held 5 different events – with the Somerset DofE Team, Somerset Freemasons and local schools – giving young people the chance to learn about the Freemasons and visit some lodges</a:t>
            </a:r>
          </a:p>
        </p:txBody>
      </p:sp>
    </p:spTree>
    <p:extLst>
      <p:ext uri="{BB962C8B-B14F-4D97-AF65-F5344CB8AC3E}">
        <p14:creationId xmlns:p14="http://schemas.microsoft.com/office/powerpoint/2010/main" val="225156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5B97239-2685-48C8-8104-1D4E4E383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a:extLst>
              <a:ext uri="{FF2B5EF4-FFF2-40B4-BE49-F238E27FC236}">
                <a16:creationId xmlns:a16="http://schemas.microsoft.com/office/drawing/2014/main" id="{7DDAAE24-8A13-636A-9A3C-C97D6445187E}"/>
              </a:ext>
            </a:extLst>
          </p:cNvPr>
          <p:cNvPicPr>
            <a:picLocks noChangeAspect="1"/>
          </p:cNvPicPr>
          <p:nvPr/>
        </p:nvPicPr>
        <p:blipFill>
          <a:blip r:embed="rId2" cstate="email">
            <a:extLst>
              <a:ext uri="{28A0092B-C50C-407E-A947-70E740481C1C}">
                <a14:useLocalDpi xmlns:a14="http://schemas.microsoft.com/office/drawing/2010/main"/>
              </a:ext>
            </a:extLst>
          </a:blip>
          <a:srcRect r="-2" b="8703"/>
          <a:stretch>
            <a:fillRect/>
          </a:stretch>
        </p:blipFill>
        <p:spPr>
          <a:xfrm>
            <a:off x="321734" y="321733"/>
            <a:ext cx="5674894" cy="3030842"/>
          </a:xfrm>
          <a:prstGeom prst="rect">
            <a:avLst/>
          </a:prstGeom>
        </p:spPr>
      </p:pic>
      <p:pic>
        <p:nvPicPr>
          <p:cNvPr id="17" name="Picture 16">
            <a:extLst>
              <a:ext uri="{FF2B5EF4-FFF2-40B4-BE49-F238E27FC236}">
                <a16:creationId xmlns:a16="http://schemas.microsoft.com/office/drawing/2014/main" id="{A8127BEA-9DDB-1F0E-A90A-4DED85E7E8C1}"/>
              </a:ext>
            </a:extLst>
          </p:cNvPr>
          <p:cNvPicPr>
            <a:picLocks noChangeAspect="1"/>
          </p:cNvPicPr>
          <p:nvPr/>
        </p:nvPicPr>
        <p:blipFill>
          <a:blip r:embed="rId3" cstate="email">
            <a:extLst>
              <a:ext uri="{28A0092B-C50C-407E-A947-70E740481C1C}">
                <a14:useLocalDpi xmlns:a14="http://schemas.microsoft.com/office/drawing/2010/main"/>
              </a:ext>
            </a:extLst>
          </a:blip>
          <a:srcRect l="6716" r="20983" b="-1"/>
          <a:stretch>
            <a:fillRect/>
          </a:stretch>
        </p:blipFill>
        <p:spPr>
          <a:xfrm>
            <a:off x="321735" y="3524289"/>
            <a:ext cx="2676579" cy="2776517"/>
          </a:xfrm>
          <a:prstGeom prst="rect">
            <a:avLst/>
          </a:prstGeom>
        </p:spPr>
      </p:pic>
      <p:pic>
        <p:nvPicPr>
          <p:cNvPr id="7" name="Picture 6">
            <a:extLst>
              <a:ext uri="{FF2B5EF4-FFF2-40B4-BE49-F238E27FC236}">
                <a16:creationId xmlns:a16="http://schemas.microsoft.com/office/drawing/2014/main" id="{11E09E35-7F92-7C9A-90C9-D74AFFC144E6}"/>
              </a:ext>
            </a:extLst>
          </p:cNvPr>
          <p:cNvPicPr>
            <a:picLocks noChangeAspect="1"/>
          </p:cNvPicPr>
          <p:nvPr/>
        </p:nvPicPr>
        <p:blipFill>
          <a:blip r:embed="rId4" cstate="email">
            <a:extLst>
              <a:ext uri="{28A0092B-C50C-407E-A947-70E740481C1C}">
                <a14:useLocalDpi xmlns:a14="http://schemas.microsoft.com/office/drawing/2010/main"/>
              </a:ext>
            </a:extLst>
          </a:blip>
          <a:srcRect l="5054" r="10680" b="3"/>
          <a:stretch>
            <a:fillRect/>
          </a:stretch>
        </p:blipFill>
        <p:spPr>
          <a:xfrm>
            <a:off x="3159553" y="3514855"/>
            <a:ext cx="2837076" cy="2785951"/>
          </a:xfrm>
          <a:prstGeom prst="rect">
            <a:avLst/>
          </a:prstGeom>
        </p:spPr>
      </p:pic>
      <p:pic>
        <p:nvPicPr>
          <p:cNvPr id="9" name="Picture 8">
            <a:extLst>
              <a:ext uri="{FF2B5EF4-FFF2-40B4-BE49-F238E27FC236}">
                <a16:creationId xmlns:a16="http://schemas.microsoft.com/office/drawing/2014/main" id="{3B61A173-369C-A01B-C313-C38EF088EEF8}"/>
              </a:ext>
            </a:extLst>
          </p:cNvPr>
          <p:cNvPicPr>
            <a:picLocks noChangeAspect="1"/>
          </p:cNvPicPr>
          <p:nvPr/>
        </p:nvPicPr>
        <p:blipFill>
          <a:blip r:embed="rId5" cstate="email">
            <a:extLst>
              <a:ext uri="{28A0092B-C50C-407E-A947-70E740481C1C}">
                <a14:useLocalDpi xmlns:a14="http://schemas.microsoft.com/office/drawing/2010/main"/>
              </a:ext>
            </a:extLst>
          </a:blip>
          <a:srcRect l="8884" r="3" b="3"/>
          <a:stretch>
            <a:fillRect/>
          </a:stretch>
        </p:blipFill>
        <p:spPr>
          <a:xfrm>
            <a:off x="6195373" y="321733"/>
            <a:ext cx="5674892" cy="5979074"/>
          </a:xfrm>
          <a:prstGeom prst="rect">
            <a:avLst/>
          </a:prstGeom>
        </p:spPr>
      </p:pic>
      <p:sp>
        <p:nvSpPr>
          <p:cNvPr id="18" name="TextBox 17">
            <a:extLst>
              <a:ext uri="{FF2B5EF4-FFF2-40B4-BE49-F238E27FC236}">
                <a16:creationId xmlns:a16="http://schemas.microsoft.com/office/drawing/2014/main" id="{A3B19029-F741-C3F2-9CA5-37D5D5F4BFE6}"/>
              </a:ext>
            </a:extLst>
          </p:cNvPr>
          <p:cNvSpPr txBox="1"/>
          <p:nvPr/>
        </p:nvSpPr>
        <p:spPr>
          <a:xfrm>
            <a:off x="1170709" y="6380018"/>
            <a:ext cx="9899073" cy="369332"/>
          </a:xfrm>
          <a:prstGeom prst="rect">
            <a:avLst/>
          </a:prstGeom>
          <a:noFill/>
        </p:spPr>
        <p:txBody>
          <a:bodyPr wrap="square" rtlCol="0">
            <a:spAutoFit/>
          </a:bodyPr>
          <a:lstStyle/>
          <a:p>
            <a:r>
              <a:rPr lang="en-GB" dirty="0"/>
              <a:t>Taunton to Bridgwater and Back – King’s College and Haygrove School</a:t>
            </a:r>
          </a:p>
        </p:txBody>
      </p:sp>
    </p:spTree>
    <p:extLst>
      <p:ext uri="{BB962C8B-B14F-4D97-AF65-F5344CB8AC3E}">
        <p14:creationId xmlns:p14="http://schemas.microsoft.com/office/powerpoint/2010/main" val="1984311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489BF167-797F-55C7-58D1-039891FD0A46}"/>
              </a:ext>
            </a:extLst>
          </p:cNvPr>
          <p:cNvPicPr>
            <a:picLocks noChangeAspect="1"/>
          </p:cNvPicPr>
          <p:nvPr/>
        </p:nvPicPr>
        <p:blipFill>
          <a:blip r:embed="rId2" cstate="email">
            <a:extLst>
              <a:ext uri="{28A0092B-C50C-407E-A947-70E740481C1C}">
                <a14:useLocalDpi xmlns:a14="http://schemas.microsoft.com/office/drawing/2010/main"/>
              </a:ext>
            </a:extLst>
          </a:blip>
          <a:srcRect t="25395" r="1" b="4817"/>
          <a:stretch>
            <a:fillRect/>
          </a:stretch>
        </p:blipFill>
        <p:spPr>
          <a:xfrm>
            <a:off x="221673" y="67388"/>
            <a:ext cx="6670401" cy="6206945"/>
          </a:xfrm>
          <a:prstGeom prst="rect">
            <a:avLst/>
          </a:prstGeom>
        </p:spPr>
      </p:pic>
      <p:pic>
        <p:nvPicPr>
          <p:cNvPr id="11" name="Picture 10">
            <a:extLst>
              <a:ext uri="{FF2B5EF4-FFF2-40B4-BE49-F238E27FC236}">
                <a16:creationId xmlns:a16="http://schemas.microsoft.com/office/drawing/2014/main" id="{A6DC302A-E240-BEBD-3528-E11A918BBDE5}"/>
              </a:ext>
            </a:extLst>
          </p:cNvPr>
          <p:cNvPicPr>
            <a:picLocks noChangeAspect="1"/>
          </p:cNvPicPr>
          <p:nvPr/>
        </p:nvPicPr>
        <p:blipFill>
          <a:blip r:embed="rId3" cstate="email">
            <a:extLst>
              <a:ext uri="{28A0092B-C50C-407E-A947-70E740481C1C}">
                <a14:useLocalDpi xmlns:a14="http://schemas.microsoft.com/office/drawing/2010/main"/>
              </a:ext>
            </a:extLst>
          </a:blip>
          <a:srcRect t="30762" r="-3" b="15343"/>
          <a:stretch>
            <a:fillRect/>
          </a:stretch>
        </p:blipFill>
        <p:spPr>
          <a:xfrm>
            <a:off x="7474527" y="77954"/>
            <a:ext cx="4440382" cy="3190798"/>
          </a:xfrm>
          <a:prstGeom prst="rect">
            <a:avLst/>
          </a:prstGeom>
        </p:spPr>
      </p:pic>
      <p:pic>
        <p:nvPicPr>
          <p:cNvPr id="7" name="Picture 6">
            <a:extLst>
              <a:ext uri="{FF2B5EF4-FFF2-40B4-BE49-F238E27FC236}">
                <a16:creationId xmlns:a16="http://schemas.microsoft.com/office/drawing/2014/main" id="{16F54E53-A58E-B23F-0263-DBF2CD458E13}"/>
              </a:ext>
            </a:extLst>
          </p:cNvPr>
          <p:cNvPicPr>
            <a:picLocks noChangeAspect="1"/>
          </p:cNvPicPr>
          <p:nvPr/>
        </p:nvPicPr>
        <p:blipFill>
          <a:blip r:embed="rId4" cstate="email">
            <a:extLst>
              <a:ext uri="{28A0092B-C50C-407E-A947-70E740481C1C}">
                <a14:useLocalDpi xmlns:a14="http://schemas.microsoft.com/office/drawing/2010/main"/>
              </a:ext>
            </a:extLst>
          </a:blip>
          <a:srcRect r="-3" b="4186"/>
          <a:stretch>
            <a:fillRect/>
          </a:stretch>
        </p:blipFill>
        <p:spPr>
          <a:xfrm>
            <a:off x="7474527" y="3346705"/>
            <a:ext cx="4440382" cy="3190797"/>
          </a:xfrm>
          <a:prstGeom prst="rect">
            <a:avLst/>
          </a:prstGeom>
        </p:spPr>
      </p:pic>
      <p:sp>
        <p:nvSpPr>
          <p:cNvPr id="12" name="TextBox 11">
            <a:extLst>
              <a:ext uri="{FF2B5EF4-FFF2-40B4-BE49-F238E27FC236}">
                <a16:creationId xmlns:a16="http://schemas.microsoft.com/office/drawing/2014/main" id="{70F78BAF-4145-BD4C-3076-71D82EA7A68A}"/>
              </a:ext>
            </a:extLst>
          </p:cNvPr>
          <p:cNvSpPr txBox="1"/>
          <p:nvPr/>
        </p:nvSpPr>
        <p:spPr>
          <a:xfrm>
            <a:off x="221673" y="6393873"/>
            <a:ext cx="5126182" cy="646331"/>
          </a:xfrm>
          <a:prstGeom prst="rect">
            <a:avLst/>
          </a:prstGeom>
          <a:noFill/>
        </p:spPr>
        <p:txBody>
          <a:bodyPr wrap="square" rtlCol="0">
            <a:spAutoFit/>
          </a:bodyPr>
          <a:lstStyle/>
          <a:p>
            <a:r>
              <a:rPr lang="en-GB" dirty="0"/>
              <a:t>Frome Community College</a:t>
            </a:r>
          </a:p>
          <a:p>
            <a:endParaRPr lang="en-GB" dirty="0"/>
          </a:p>
        </p:txBody>
      </p:sp>
    </p:spTree>
    <p:extLst>
      <p:ext uri="{BB962C8B-B14F-4D97-AF65-F5344CB8AC3E}">
        <p14:creationId xmlns:p14="http://schemas.microsoft.com/office/powerpoint/2010/main" val="2056583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1C78354C-C1EB-4317-9DC2-7A4AE1F13C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40" name="Freeform 6">
              <a:extLst>
                <a:ext uri="{FF2B5EF4-FFF2-40B4-BE49-F238E27FC236}">
                  <a16:creationId xmlns:a16="http://schemas.microsoft.com/office/drawing/2014/main" id="{B7F3000C-E62F-41EF-B26C-43740EDE14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GB"/>
            </a:p>
          </p:txBody>
        </p:sp>
        <p:sp>
          <p:nvSpPr>
            <p:cNvPr id="41" name="Freeform 7">
              <a:extLst>
                <a:ext uri="{FF2B5EF4-FFF2-40B4-BE49-F238E27FC236}">
                  <a16:creationId xmlns:a16="http://schemas.microsoft.com/office/drawing/2014/main" id="{8B8C31FF-E28B-4902-9070-E4ED1395D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GB"/>
            </a:p>
          </p:txBody>
        </p:sp>
        <p:sp>
          <p:nvSpPr>
            <p:cNvPr id="42" name="Freeform 8">
              <a:extLst>
                <a:ext uri="{FF2B5EF4-FFF2-40B4-BE49-F238E27FC236}">
                  <a16:creationId xmlns:a16="http://schemas.microsoft.com/office/drawing/2014/main" id="{168F2688-1110-4BC0-9AAC-10D74DE369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GB"/>
            </a:p>
          </p:txBody>
        </p:sp>
        <p:sp>
          <p:nvSpPr>
            <p:cNvPr id="43" name="Freeform 9">
              <a:extLst>
                <a:ext uri="{FF2B5EF4-FFF2-40B4-BE49-F238E27FC236}">
                  <a16:creationId xmlns:a16="http://schemas.microsoft.com/office/drawing/2014/main" id="{5CD49FE9-A25C-4E16-8AEA-68DD419A5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GB"/>
            </a:p>
          </p:txBody>
        </p:sp>
        <p:sp>
          <p:nvSpPr>
            <p:cNvPr id="44" name="Freeform 10">
              <a:extLst>
                <a:ext uri="{FF2B5EF4-FFF2-40B4-BE49-F238E27FC236}">
                  <a16:creationId xmlns:a16="http://schemas.microsoft.com/office/drawing/2014/main" id="{14F1D10A-5169-4727-8DC0-69AF6E62F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GB"/>
            </a:p>
          </p:txBody>
        </p:sp>
        <p:sp>
          <p:nvSpPr>
            <p:cNvPr id="45" name="Freeform 11">
              <a:extLst>
                <a:ext uri="{FF2B5EF4-FFF2-40B4-BE49-F238E27FC236}">
                  <a16:creationId xmlns:a16="http://schemas.microsoft.com/office/drawing/2014/main" id="{CDEAD526-E7EB-4732-B1B5-8A4AE74FC4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GB"/>
            </a:p>
          </p:txBody>
        </p:sp>
      </p:grpSp>
      <p:pic>
        <p:nvPicPr>
          <p:cNvPr id="5" name="Content Placeholder 4">
            <a:extLst>
              <a:ext uri="{FF2B5EF4-FFF2-40B4-BE49-F238E27FC236}">
                <a16:creationId xmlns:a16="http://schemas.microsoft.com/office/drawing/2014/main" id="{05AB266C-5B36-0022-2CD2-63F7815A70FE}"/>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7526058" y="91899"/>
            <a:ext cx="4042488" cy="303186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F565589F-60A1-9C1D-C135-86A283CA1C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075177" y="802257"/>
            <a:ext cx="3996979" cy="299773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1" name="Picture 10">
            <a:extLst>
              <a:ext uri="{FF2B5EF4-FFF2-40B4-BE49-F238E27FC236}">
                <a16:creationId xmlns:a16="http://schemas.microsoft.com/office/drawing/2014/main" id="{273E39F8-B475-D782-FA53-356141FE06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4729081" y="3256614"/>
            <a:ext cx="4498045" cy="337353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12" name="TextBox 11">
            <a:extLst>
              <a:ext uri="{FF2B5EF4-FFF2-40B4-BE49-F238E27FC236}">
                <a16:creationId xmlns:a16="http://schemas.microsoft.com/office/drawing/2014/main" id="{130BC1B1-975C-CE1D-C6AC-692EE735D83C}"/>
              </a:ext>
            </a:extLst>
          </p:cNvPr>
          <p:cNvSpPr txBox="1"/>
          <p:nvPr/>
        </p:nvSpPr>
        <p:spPr>
          <a:xfrm>
            <a:off x="1379537" y="4641273"/>
            <a:ext cx="2771694" cy="646331"/>
          </a:xfrm>
          <a:prstGeom prst="rect">
            <a:avLst/>
          </a:prstGeom>
          <a:noFill/>
        </p:spPr>
        <p:txBody>
          <a:bodyPr wrap="square" rtlCol="0">
            <a:spAutoFit/>
          </a:bodyPr>
          <a:lstStyle/>
          <a:p>
            <a:r>
              <a:rPr lang="en-GB" dirty="0"/>
              <a:t>The Mendip School</a:t>
            </a:r>
          </a:p>
          <a:p>
            <a:endParaRPr lang="en-GB" dirty="0"/>
          </a:p>
        </p:txBody>
      </p:sp>
    </p:spTree>
    <p:extLst>
      <p:ext uri="{BB962C8B-B14F-4D97-AF65-F5344CB8AC3E}">
        <p14:creationId xmlns:p14="http://schemas.microsoft.com/office/powerpoint/2010/main" val="1172617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946B-A7C7-F0F4-D0A0-D97927D8867E}"/>
              </a:ext>
            </a:extLst>
          </p:cNvPr>
          <p:cNvSpPr>
            <a:spLocks noGrp="1"/>
          </p:cNvSpPr>
          <p:nvPr>
            <p:ph type="title"/>
          </p:nvPr>
        </p:nvSpPr>
        <p:spPr/>
        <p:txBody>
          <a:bodyPr/>
          <a:lstStyle/>
          <a:p>
            <a:r>
              <a:rPr lang="en-GB" dirty="0"/>
              <a:t>Sam – A Partnership with Yatton &amp; Wedmore Lodges</a:t>
            </a:r>
          </a:p>
        </p:txBody>
      </p:sp>
      <p:sp>
        <p:nvSpPr>
          <p:cNvPr id="3" name="Content Placeholder 2">
            <a:extLst>
              <a:ext uri="{FF2B5EF4-FFF2-40B4-BE49-F238E27FC236}">
                <a16:creationId xmlns:a16="http://schemas.microsoft.com/office/drawing/2014/main" id="{AA54FEC1-6FE0-9EAE-5DE3-9DDAE200D2B4}"/>
              </a:ext>
            </a:extLst>
          </p:cNvPr>
          <p:cNvSpPr>
            <a:spLocks noGrp="1"/>
          </p:cNvSpPr>
          <p:nvPr>
            <p:ph idx="1"/>
          </p:nvPr>
        </p:nvSpPr>
        <p:spPr/>
        <p:txBody>
          <a:bodyPr>
            <a:normAutofit lnSpcReduction="10000"/>
          </a:bodyPr>
          <a:lstStyle/>
          <a:p>
            <a:r>
              <a:rPr lang="en-GB" dirty="0"/>
              <a:t>Freemasons from Yatton and Wedmore Lodges came together to help support a young man with his silver DofE award. In June, a walk was held with Freemasons, Kings of Wessex staff and students and Somerset DofE, to once again celebrate this partnership of like minds. The weather didn’t quite hold but everyone enjoyed the walk down the Strawberry line and look around the lodge at Yatton. </a:t>
            </a:r>
          </a:p>
          <a:p>
            <a:r>
              <a:rPr lang="en-GB" dirty="0"/>
              <a:t>Sam is now on his Gold Award, and looking forward to completing it and heading to the palace</a:t>
            </a:r>
          </a:p>
          <a:p>
            <a:endParaRPr lang="en-GB" dirty="0"/>
          </a:p>
        </p:txBody>
      </p:sp>
    </p:spTree>
    <p:extLst>
      <p:ext uri="{BB962C8B-B14F-4D97-AF65-F5344CB8AC3E}">
        <p14:creationId xmlns:p14="http://schemas.microsoft.com/office/powerpoint/2010/main" val="1088674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169DD87-3EBE-44CA-9654-8AE0466B2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in a canoe&#10;&#10;AI-generated content may be incorrect.">
            <a:extLst>
              <a:ext uri="{FF2B5EF4-FFF2-40B4-BE49-F238E27FC236}">
                <a16:creationId xmlns:a16="http://schemas.microsoft.com/office/drawing/2014/main" id="{7C47A6F0-FF5D-A2A7-AF7E-12C1FF92A18F}"/>
              </a:ext>
            </a:extLst>
          </p:cNvPr>
          <p:cNvPicPr>
            <a:picLocks noChangeAspect="1"/>
          </p:cNvPicPr>
          <p:nvPr/>
        </p:nvPicPr>
        <p:blipFill>
          <a:blip r:embed="rId2" cstate="email">
            <a:extLst>
              <a:ext uri="{28A0092B-C50C-407E-A947-70E740481C1C}">
                <a14:useLocalDpi xmlns:a14="http://schemas.microsoft.com/office/drawing/2010/main"/>
              </a:ext>
            </a:extLst>
          </a:blip>
          <a:srcRect t="23104" r="2" b="12905"/>
          <a:stretch>
            <a:fillRect/>
          </a:stretch>
        </p:blipFill>
        <p:spPr>
          <a:xfrm>
            <a:off x="192526" y="550518"/>
            <a:ext cx="5799477" cy="2783429"/>
          </a:xfrm>
          <a:prstGeom prst="rect">
            <a:avLst/>
          </a:prstGeom>
        </p:spPr>
      </p:pic>
      <p:pic>
        <p:nvPicPr>
          <p:cNvPr id="6" name="Picture 5" descr="A group of people posing for a photo&#10;&#10;AI-generated content may be incorrect.">
            <a:extLst>
              <a:ext uri="{FF2B5EF4-FFF2-40B4-BE49-F238E27FC236}">
                <a16:creationId xmlns:a16="http://schemas.microsoft.com/office/drawing/2014/main" id="{D3E1CACD-F961-66F2-FF75-B4B9D1352109}"/>
              </a:ext>
            </a:extLst>
          </p:cNvPr>
          <p:cNvPicPr>
            <a:picLocks noChangeAspect="1"/>
          </p:cNvPicPr>
          <p:nvPr/>
        </p:nvPicPr>
        <p:blipFill>
          <a:blip r:embed="rId3" cstate="email">
            <a:extLst>
              <a:ext uri="{28A0092B-C50C-407E-A947-70E740481C1C}">
                <a14:useLocalDpi xmlns:a14="http://schemas.microsoft.com/office/drawing/2010/main"/>
              </a:ext>
            </a:extLst>
          </a:blip>
          <a:srcRect t="25906" r="-3" b="10072"/>
          <a:stretch>
            <a:fillRect/>
          </a:stretch>
        </p:blipFill>
        <p:spPr>
          <a:xfrm>
            <a:off x="6191622" y="550517"/>
            <a:ext cx="5796945" cy="2783429"/>
          </a:xfrm>
          <a:prstGeom prst="rect">
            <a:avLst/>
          </a:prstGeom>
        </p:spPr>
      </p:pic>
      <p:pic>
        <p:nvPicPr>
          <p:cNvPr id="7" name="Picture 6" descr="A group of people posing for a photo&#10;&#10;AI-generated content may be incorrect.">
            <a:extLst>
              <a:ext uri="{FF2B5EF4-FFF2-40B4-BE49-F238E27FC236}">
                <a16:creationId xmlns:a16="http://schemas.microsoft.com/office/drawing/2014/main" id="{75D093A2-3084-2388-06C1-E478F6CD239A}"/>
              </a:ext>
            </a:extLst>
          </p:cNvPr>
          <p:cNvPicPr>
            <a:picLocks noChangeAspect="1"/>
          </p:cNvPicPr>
          <p:nvPr/>
        </p:nvPicPr>
        <p:blipFill>
          <a:blip r:embed="rId4" cstate="email">
            <a:extLst>
              <a:ext uri="{28A0092B-C50C-407E-A947-70E740481C1C}">
                <a14:useLocalDpi xmlns:a14="http://schemas.microsoft.com/office/drawing/2010/main"/>
              </a:ext>
            </a:extLst>
          </a:blip>
          <a:srcRect t="19566" r="2" b="16231"/>
          <a:stretch>
            <a:fillRect/>
          </a:stretch>
        </p:blipFill>
        <p:spPr>
          <a:xfrm>
            <a:off x="196714" y="3514856"/>
            <a:ext cx="5799477" cy="2792626"/>
          </a:xfrm>
          <a:prstGeom prst="rect">
            <a:avLst/>
          </a:prstGeom>
        </p:spPr>
      </p:pic>
      <p:pic>
        <p:nvPicPr>
          <p:cNvPr id="4" name="Picture 3" descr="A group of people in a canoe&#10;&#10;AI-generated content may be incorrect.">
            <a:extLst>
              <a:ext uri="{FF2B5EF4-FFF2-40B4-BE49-F238E27FC236}">
                <a16:creationId xmlns:a16="http://schemas.microsoft.com/office/drawing/2014/main" id="{27AD33F5-0FC2-6AF4-3494-D0DF956B749A}"/>
              </a:ext>
            </a:extLst>
          </p:cNvPr>
          <p:cNvPicPr>
            <a:picLocks noChangeAspect="1"/>
          </p:cNvPicPr>
          <p:nvPr/>
        </p:nvPicPr>
        <p:blipFill>
          <a:blip r:embed="rId5" cstate="email">
            <a:extLst>
              <a:ext uri="{28A0092B-C50C-407E-A947-70E740481C1C}">
                <a14:useLocalDpi xmlns:a14="http://schemas.microsoft.com/office/drawing/2010/main"/>
              </a:ext>
            </a:extLst>
          </a:blip>
          <a:srcRect t="6413" r="-3" b="29353"/>
          <a:stretch>
            <a:fillRect/>
          </a:stretch>
        </p:blipFill>
        <p:spPr>
          <a:xfrm>
            <a:off x="6195810" y="3514855"/>
            <a:ext cx="5796945" cy="2792626"/>
          </a:xfrm>
          <a:prstGeom prst="rect">
            <a:avLst/>
          </a:prstGeom>
        </p:spPr>
      </p:pic>
    </p:spTree>
    <p:extLst>
      <p:ext uri="{BB962C8B-B14F-4D97-AF65-F5344CB8AC3E}">
        <p14:creationId xmlns:p14="http://schemas.microsoft.com/office/powerpoint/2010/main" val="58602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1"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12"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13"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14"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15"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16"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useBgFill="1">
        <p:nvSpPr>
          <p:cNvPr id="18" name="Rectangle 17">
            <a:extLst>
              <a:ext uri="{FF2B5EF4-FFF2-40B4-BE49-F238E27FC236}">
                <a16:creationId xmlns:a16="http://schemas.microsoft.com/office/drawing/2014/main" id="{6C686317-9C96-4A02-88CE-7319FF590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7DDD5-B19E-A2DB-1CB5-DF5303D43D6D}"/>
              </a:ext>
            </a:extLst>
          </p:cNvPr>
          <p:cNvSpPr>
            <a:spLocks noGrp="1"/>
          </p:cNvSpPr>
          <p:nvPr>
            <p:ph type="title"/>
          </p:nvPr>
        </p:nvSpPr>
        <p:spPr>
          <a:xfrm>
            <a:off x="6580632" y="648930"/>
            <a:ext cx="4922391" cy="3347337"/>
          </a:xfrm>
        </p:spPr>
        <p:txBody>
          <a:bodyPr vert="horz" lIns="91440" tIns="45720" rIns="91440" bIns="45720" rtlCol="0" anchor="b">
            <a:normAutofit/>
          </a:bodyPr>
          <a:lstStyle/>
          <a:p>
            <a:pPr algn="r"/>
            <a:r>
              <a:rPr lang="en-US" sz="6000"/>
              <a:t>Summer Event support </a:t>
            </a:r>
          </a:p>
        </p:txBody>
      </p:sp>
      <p:grpSp>
        <p:nvGrpSpPr>
          <p:cNvPr id="20" name="Group 19">
            <a:extLst>
              <a:ext uri="{FF2B5EF4-FFF2-40B4-BE49-F238E27FC236}">
                <a16:creationId xmlns:a16="http://schemas.microsoft.com/office/drawing/2014/main" id="{E0E25B5C-98A3-47D8-A4D7-10C2E17589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86714" y="-4763"/>
            <a:ext cx="5014912" cy="6862763"/>
            <a:chOff x="2928938" y="-4763"/>
            <a:chExt cx="5014912" cy="6862763"/>
          </a:xfrm>
        </p:grpSpPr>
        <p:sp>
          <p:nvSpPr>
            <p:cNvPr id="21" name="Freeform 6">
              <a:extLst>
                <a:ext uri="{FF2B5EF4-FFF2-40B4-BE49-F238E27FC236}">
                  <a16:creationId xmlns:a16="http://schemas.microsoft.com/office/drawing/2014/main" id="{FECB3374-15F5-40C2-95B4-0FCF10849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22" name="Freeform 7">
              <a:extLst>
                <a:ext uri="{FF2B5EF4-FFF2-40B4-BE49-F238E27FC236}">
                  <a16:creationId xmlns:a16="http://schemas.microsoft.com/office/drawing/2014/main" id="{E762314F-F556-4403-BAA1-AF8A3BED3E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23" name="Freeform 25">
              <a:extLst>
                <a:ext uri="{FF2B5EF4-FFF2-40B4-BE49-F238E27FC236}">
                  <a16:creationId xmlns:a16="http://schemas.microsoft.com/office/drawing/2014/main" id="{02EDEF56-2F86-4867-986A-5AFB8EC078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24" name="Freeform 26">
              <a:extLst>
                <a:ext uri="{FF2B5EF4-FFF2-40B4-BE49-F238E27FC236}">
                  <a16:creationId xmlns:a16="http://schemas.microsoft.com/office/drawing/2014/main" id="{51BE63E6-C24A-43FA-93F5-475F550ABE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25" name="Freeform 27">
              <a:extLst>
                <a:ext uri="{FF2B5EF4-FFF2-40B4-BE49-F238E27FC236}">
                  <a16:creationId xmlns:a16="http://schemas.microsoft.com/office/drawing/2014/main" id="{9639DAAA-46FE-401C-BB78-B7A9AF33C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6" name="Freeform 28">
              <a:extLst>
                <a:ext uri="{FF2B5EF4-FFF2-40B4-BE49-F238E27FC236}">
                  <a16:creationId xmlns:a16="http://schemas.microsoft.com/office/drawing/2014/main" id="{D5EFBD2C-94D5-43D0-B2FE-E390BD3F34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8" name="Rounded Rectangle 16">
            <a:extLst>
              <a:ext uri="{FF2B5EF4-FFF2-40B4-BE49-F238E27FC236}">
                <a16:creationId xmlns:a16="http://schemas.microsoft.com/office/drawing/2014/main" id="{EB9A9756-A5DB-460E-A867-A2AE77834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693" y="648931"/>
            <a:ext cx="5419641"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99EE59C-3FDA-B277-783A-179C86801A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1209" y="1011765"/>
            <a:ext cx="3967002" cy="4546708"/>
          </a:xfrm>
          <a:prstGeom prst="rect">
            <a:avLst/>
          </a:prstGeom>
        </p:spPr>
      </p:pic>
    </p:spTree>
    <p:extLst>
      <p:ext uri="{BB962C8B-B14F-4D97-AF65-F5344CB8AC3E}">
        <p14:creationId xmlns:p14="http://schemas.microsoft.com/office/powerpoint/2010/main" val="2053066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A82E-F702-C13A-FBBC-D950CDCCFD29}"/>
              </a:ext>
            </a:extLst>
          </p:cNvPr>
          <p:cNvSpPr>
            <a:spLocks noGrp="1"/>
          </p:cNvSpPr>
          <p:nvPr>
            <p:ph type="title"/>
          </p:nvPr>
        </p:nvSpPr>
        <p:spPr>
          <a:xfrm>
            <a:off x="1511205" y="286851"/>
            <a:ext cx="10018713" cy="1752599"/>
          </a:xfrm>
        </p:spPr>
        <p:txBody>
          <a:bodyPr/>
          <a:lstStyle/>
          <a:p>
            <a:r>
              <a:rPr lang="en-GB" dirty="0"/>
              <a:t>Fairmead and Yeovil Lodge</a:t>
            </a:r>
          </a:p>
        </p:txBody>
      </p:sp>
      <p:pic>
        <p:nvPicPr>
          <p:cNvPr id="4" name="Picture 3">
            <a:extLst>
              <a:ext uri="{FF2B5EF4-FFF2-40B4-BE49-F238E27FC236}">
                <a16:creationId xmlns:a16="http://schemas.microsoft.com/office/drawing/2014/main" id="{9BAEE618-25A6-C2A7-F971-AD684FDA510B}"/>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8965" y="2039450"/>
            <a:ext cx="4933763" cy="4258256"/>
          </a:xfrm>
          <a:prstGeom prst="rect">
            <a:avLst/>
          </a:prstGeom>
        </p:spPr>
      </p:pic>
    </p:spTree>
    <p:extLst>
      <p:ext uri="{BB962C8B-B14F-4D97-AF65-F5344CB8AC3E}">
        <p14:creationId xmlns:p14="http://schemas.microsoft.com/office/powerpoint/2010/main" val="1590805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9CB5-9E31-EE0A-05CD-C5B246738AF4}"/>
              </a:ext>
            </a:extLst>
          </p:cNvPr>
          <p:cNvSpPr>
            <a:spLocks noGrp="1"/>
          </p:cNvSpPr>
          <p:nvPr>
            <p:ph type="title"/>
          </p:nvPr>
        </p:nvSpPr>
        <p:spPr>
          <a:xfrm>
            <a:off x="1484310" y="342040"/>
            <a:ext cx="10018713" cy="916119"/>
          </a:xfrm>
        </p:spPr>
        <p:txBody>
          <a:bodyPr/>
          <a:lstStyle/>
          <a:p>
            <a:r>
              <a:rPr lang="en-GB" dirty="0"/>
              <a:t>Prejudice</a:t>
            </a:r>
          </a:p>
        </p:txBody>
      </p:sp>
      <p:sp>
        <p:nvSpPr>
          <p:cNvPr id="3" name="Content Placeholder 2">
            <a:extLst>
              <a:ext uri="{FF2B5EF4-FFF2-40B4-BE49-F238E27FC236}">
                <a16:creationId xmlns:a16="http://schemas.microsoft.com/office/drawing/2014/main" id="{8124973B-B063-9FE9-2F42-F9E735A1FA35}"/>
              </a:ext>
            </a:extLst>
          </p:cNvPr>
          <p:cNvSpPr>
            <a:spLocks noGrp="1"/>
          </p:cNvSpPr>
          <p:nvPr>
            <p:ph idx="1"/>
          </p:nvPr>
        </p:nvSpPr>
        <p:spPr>
          <a:xfrm>
            <a:off x="1422535" y="1715435"/>
            <a:ext cx="10018713" cy="4647628"/>
          </a:xfrm>
        </p:spPr>
        <p:txBody>
          <a:bodyPr>
            <a:normAutofit/>
          </a:bodyPr>
          <a:lstStyle/>
          <a:p>
            <a:pPr marL="0" indent="0">
              <a:buNone/>
            </a:pPr>
            <a:r>
              <a:rPr lang="en-GB" dirty="0"/>
              <a:t>Through the bike rides we have been able to breakdown misconceived prejudice and barriers against the Freemasons. One parent questioned their school about the collaboration</a:t>
            </a:r>
          </a:p>
          <a:p>
            <a:pPr marL="0" indent="0">
              <a:buNone/>
            </a:pPr>
            <a:r>
              <a:rPr lang="en-GB" dirty="0"/>
              <a:t>Somerset DofE responded to this directly, mentioning the £50 million that the Freemasons raise annually for charity. The fact that there are Men and Women Freemasons, we also bought up misunderstanding and prejudice, as well as history – all of which has created barriers and preconceived ideas towards the Freemasons.</a:t>
            </a:r>
          </a:p>
          <a:p>
            <a:pPr marL="0" indent="0">
              <a:buNone/>
            </a:pPr>
            <a:r>
              <a:rPr lang="en-GB" dirty="0"/>
              <a:t>We offered parents the chance to visit the lodges also to see and understand what goes on – as well as mentioning the principles of the Freemasons – Charity, Respect, Integrity and Friendship</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259331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5"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16"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17"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18"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19"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0"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a:extLst>
              <a:ext uri="{FF2B5EF4-FFF2-40B4-BE49-F238E27FC236}">
                <a16:creationId xmlns:a16="http://schemas.microsoft.com/office/drawing/2014/main" id="{88B12C1C-7D04-5BA4-EDB2-2EEF388C9904}"/>
              </a:ext>
            </a:extLst>
          </p:cNvPr>
          <p:cNvSpPr>
            <a:spLocks noGrp="1"/>
          </p:cNvSpPr>
          <p:nvPr>
            <p:ph type="title"/>
          </p:nvPr>
        </p:nvSpPr>
        <p:spPr>
          <a:xfrm>
            <a:off x="2338387" y="2120900"/>
            <a:ext cx="5428432" cy="2616199"/>
          </a:xfrm>
        </p:spPr>
        <p:txBody>
          <a:bodyPr vert="horz" lIns="91440" tIns="45720" rIns="91440" bIns="45720" rtlCol="0" anchor="b">
            <a:normAutofit fontScale="90000"/>
          </a:bodyPr>
          <a:lstStyle/>
          <a:p>
            <a:pPr algn="r">
              <a:lnSpc>
                <a:spcPct val="90000"/>
              </a:lnSpc>
            </a:pPr>
            <a:r>
              <a:rPr lang="en-US" sz="5600" dirty="0"/>
              <a:t>Facts and Figures </a:t>
            </a:r>
            <a:br>
              <a:rPr lang="en-US" sz="5600" dirty="0"/>
            </a:br>
            <a:r>
              <a:rPr lang="en-US" sz="5600" dirty="0"/>
              <a:t>A Report from David Hamlin</a:t>
            </a:r>
            <a:br>
              <a:rPr lang="en-US" sz="5600" dirty="0"/>
            </a:br>
            <a:br>
              <a:rPr lang="en-US" sz="5600" dirty="0"/>
            </a:br>
            <a:r>
              <a:rPr lang="en-US" sz="5600" dirty="0"/>
              <a:t>Bursary Application Manager</a:t>
            </a:r>
          </a:p>
        </p:txBody>
      </p:sp>
      <p:pic>
        <p:nvPicPr>
          <p:cNvPr id="9" name="Content Placeholder 8" descr="A person smiling for a selfie&#10;&#10;Description automatically generated">
            <a:extLst>
              <a:ext uri="{FF2B5EF4-FFF2-40B4-BE49-F238E27FC236}">
                <a16:creationId xmlns:a16="http://schemas.microsoft.com/office/drawing/2014/main" id="{72749E98-8CC0-525E-6E73-02AF6ACA6134}"/>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7632" r="10063"/>
          <a:stretch/>
        </p:blipFill>
        <p:spPr>
          <a:xfrm>
            <a:off x="8127998" y="10"/>
            <a:ext cx="4064001" cy="6857990"/>
          </a:xfrm>
          <a:prstGeom prst="rect">
            <a:avLst/>
          </a:prstGeom>
        </p:spPr>
      </p:pic>
    </p:spTree>
    <p:extLst>
      <p:ext uri="{BB962C8B-B14F-4D97-AF65-F5344CB8AC3E}">
        <p14:creationId xmlns:p14="http://schemas.microsoft.com/office/powerpoint/2010/main" val="1898683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1FBF3D-D3B0-54B7-F86D-BE4E384B7611}"/>
              </a:ext>
            </a:extLst>
          </p:cNvPr>
          <p:cNvSpPr>
            <a:spLocks noGrp="1"/>
          </p:cNvSpPr>
          <p:nvPr>
            <p:ph idx="1"/>
          </p:nvPr>
        </p:nvSpPr>
        <p:spPr>
          <a:xfrm>
            <a:off x="1484310" y="408709"/>
            <a:ext cx="10018713" cy="5382491"/>
          </a:xfrm>
        </p:spPr>
        <p:txBody>
          <a:bodyPr/>
          <a:lstStyle/>
          <a:p>
            <a:r>
              <a:rPr lang="en-GB" dirty="0"/>
              <a:t>In 2016 – we started the bursary committee with likeminded individuals from across the county</a:t>
            </a:r>
          </a:p>
          <a:p>
            <a:r>
              <a:rPr lang="en-GB" dirty="0"/>
              <a:t>By 2019 we had £27000 in the account from various donations and pots of funding from Open Award Centres and Childrens Services </a:t>
            </a:r>
          </a:p>
          <a:p>
            <a:r>
              <a:rPr lang="en-GB" dirty="0"/>
              <a:t>Since 2021 the Somerset Freemasons have donated £38000 and the Masonic Community Foundation a further £7500</a:t>
            </a:r>
          </a:p>
        </p:txBody>
      </p:sp>
      <p:sp>
        <p:nvSpPr>
          <p:cNvPr id="4" name="TextBox 3">
            <a:extLst>
              <a:ext uri="{FF2B5EF4-FFF2-40B4-BE49-F238E27FC236}">
                <a16:creationId xmlns:a16="http://schemas.microsoft.com/office/drawing/2014/main" id="{B1128F67-C88C-819D-3F25-BF7C10C42F01}"/>
              </a:ext>
            </a:extLst>
          </p:cNvPr>
          <p:cNvSpPr txBox="1"/>
          <p:nvPr/>
        </p:nvSpPr>
        <p:spPr>
          <a:xfrm>
            <a:off x="1828800" y="408709"/>
            <a:ext cx="8091054" cy="923330"/>
          </a:xfrm>
          <a:prstGeom prst="rect">
            <a:avLst/>
          </a:prstGeom>
          <a:noFill/>
        </p:spPr>
        <p:txBody>
          <a:bodyPr wrap="square" rtlCol="0">
            <a:spAutoFit/>
          </a:bodyPr>
          <a:lstStyle/>
          <a:p>
            <a:r>
              <a:rPr lang="en-GB" sz="5400" dirty="0"/>
              <a:t>Funding</a:t>
            </a:r>
            <a:r>
              <a:rPr lang="en-GB" dirty="0"/>
              <a:t> </a:t>
            </a:r>
          </a:p>
        </p:txBody>
      </p:sp>
    </p:spTree>
    <p:extLst>
      <p:ext uri="{BB962C8B-B14F-4D97-AF65-F5344CB8AC3E}">
        <p14:creationId xmlns:p14="http://schemas.microsoft.com/office/powerpoint/2010/main" val="141801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0C671-8228-154B-B0E9-EB940F506306}"/>
              </a:ext>
            </a:extLst>
          </p:cNvPr>
          <p:cNvSpPr>
            <a:spLocks noGrp="1"/>
          </p:cNvSpPr>
          <p:nvPr>
            <p:ph type="title"/>
          </p:nvPr>
        </p:nvSpPr>
        <p:spPr>
          <a:xfrm>
            <a:off x="1581293" y="471055"/>
            <a:ext cx="10018713" cy="595745"/>
          </a:xfrm>
        </p:spPr>
        <p:txBody>
          <a:bodyPr>
            <a:normAutofit fontScale="90000"/>
          </a:bodyPr>
          <a:lstStyle/>
          <a:p>
            <a:r>
              <a:rPr lang="en-GB" dirty="0"/>
              <a:t>Support</a:t>
            </a:r>
          </a:p>
        </p:txBody>
      </p:sp>
      <p:sp>
        <p:nvSpPr>
          <p:cNvPr id="3" name="Content Placeholder 2">
            <a:extLst>
              <a:ext uri="{FF2B5EF4-FFF2-40B4-BE49-F238E27FC236}">
                <a16:creationId xmlns:a16="http://schemas.microsoft.com/office/drawing/2014/main" id="{7B2A3FBE-1E7F-ED70-5BF6-7709AF6C5BF7}"/>
              </a:ext>
            </a:extLst>
          </p:cNvPr>
          <p:cNvSpPr>
            <a:spLocks noGrp="1"/>
          </p:cNvSpPr>
          <p:nvPr>
            <p:ph idx="1"/>
          </p:nvPr>
        </p:nvSpPr>
        <p:spPr>
          <a:xfrm>
            <a:off x="1581292" y="1600199"/>
            <a:ext cx="10018713" cy="4398819"/>
          </a:xfrm>
        </p:spPr>
        <p:txBody>
          <a:bodyPr>
            <a:normAutofit/>
          </a:bodyPr>
          <a:lstStyle/>
          <a:p>
            <a:r>
              <a:rPr lang="en-GB" dirty="0"/>
              <a:t>Since 2016 we have supported 921 participants on their award journey </a:t>
            </a:r>
          </a:p>
          <a:p>
            <a:r>
              <a:rPr lang="en-GB" dirty="0"/>
              <a:t>In 2019 we had just 15 ‘Specialist’ Centres (SEND / AP) and 184 awards were achieved in this area</a:t>
            </a:r>
          </a:p>
          <a:p>
            <a:r>
              <a:rPr lang="en-GB" dirty="0"/>
              <a:t>In 2026 we had 31 ‘specialist’ Centres, and 396 awards were achieved in this area </a:t>
            </a:r>
          </a:p>
          <a:p>
            <a:r>
              <a:rPr lang="en-GB" dirty="0"/>
              <a:t>This growth is in part due to the amazing Somerset Bursary and being able to support ALL young people that need it </a:t>
            </a:r>
          </a:p>
          <a:p>
            <a:pPr marL="0" indent="0">
              <a:buNone/>
            </a:pPr>
            <a:endParaRPr lang="en-GB" dirty="0"/>
          </a:p>
        </p:txBody>
      </p:sp>
    </p:spTree>
    <p:extLst>
      <p:ext uri="{BB962C8B-B14F-4D97-AF65-F5344CB8AC3E}">
        <p14:creationId xmlns:p14="http://schemas.microsoft.com/office/powerpoint/2010/main" val="2058263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DAA98-FDEC-7659-1D6A-5A60A292ADCB}"/>
              </a:ext>
            </a:extLst>
          </p:cNvPr>
          <p:cNvSpPr>
            <a:spLocks noGrp="1"/>
          </p:cNvSpPr>
          <p:nvPr>
            <p:ph type="title"/>
          </p:nvPr>
        </p:nvSpPr>
        <p:spPr>
          <a:xfrm>
            <a:off x="1484310" y="190500"/>
            <a:ext cx="10018713" cy="1035627"/>
          </a:xfrm>
        </p:spPr>
        <p:txBody>
          <a:bodyPr/>
          <a:lstStyle/>
          <a:p>
            <a:r>
              <a:rPr lang="en-GB" dirty="0"/>
              <a:t>DofE Resilience Funding </a:t>
            </a:r>
          </a:p>
        </p:txBody>
      </p:sp>
      <p:sp>
        <p:nvSpPr>
          <p:cNvPr id="3" name="Content Placeholder 2">
            <a:extLst>
              <a:ext uri="{FF2B5EF4-FFF2-40B4-BE49-F238E27FC236}">
                <a16:creationId xmlns:a16="http://schemas.microsoft.com/office/drawing/2014/main" id="{7A83AD8F-0B5A-360D-05D4-AE8AC3A68FD7}"/>
              </a:ext>
            </a:extLst>
          </p:cNvPr>
          <p:cNvSpPr>
            <a:spLocks noGrp="1"/>
          </p:cNvSpPr>
          <p:nvPr>
            <p:ph idx="1"/>
          </p:nvPr>
        </p:nvSpPr>
        <p:spPr>
          <a:xfrm>
            <a:off x="1553583" y="1631372"/>
            <a:ext cx="10018713" cy="4748646"/>
          </a:xfrm>
        </p:spPr>
        <p:txBody>
          <a:bodyPr>
            <a:normAutofit/>
          </a:bodyPr>
          <a:lstStyle/>
          <a:p>
            <a:pPr marL="0" indent="0">
              <a:buNone/>
            </a:pPr>
            <a:r>
              <a:rPr lang="en-GB" dirty="0"/>
              <a:t>The Masonic Community Foundation donates to DofE directly also. Whilst we are unsure of amounts, we have benefitted hugely from the DofE Resilience fund in Somerset over the past few years </a:t>
            </a:r>
          </a:p>
          <a:p>
            <a:r>
              <a:rPr lang="en-GB" dirty="0"/>
              <a:t>2023 = £4420</a:t>
            </a:r>
          </a:p>
          <a:p>
            <a:r>
              <a:rPr lang="en-GB" dirty="0"/>
              <a:t>2024 = £28603</a:t>
            </a:r>
          </a:p>
          <a:p>
            <a:r>
              <a:rPr lang="en-GB" dirty="0"/>
              <a:t>2025 = £26777</a:t>
            </a:r>
          </a:p>
          <a:p>
            <a:r>
              <a:rPr lang="en-GB" dirty="0"/>
              <a:t>2026 = £4679</a:t>
            </a:r>
          </a:p>
          <a:p>
            <a:pPr marL="0" indent="0">
              <a:buNone/>
            </a:pPr>
            <a:r>
              <a:rPr lang="en-GB" dirty="0"/>
              <a:t>This has been funding for Adult Training, Expedition Equipment, Sectional Equipment, Participation Places and Expedition Support </a:t>
            </a:r>
          </a:p>
        </p:txBody>
      </p:sp>
    </p:spTree>
    <p:extLst>
      <p:ext uri="{BB962C8B-B14F-4D97-AF65-F5344CB8AC3E}">
        <p14:creationId xmlns:p14="http://schemas.microsoft.com/office/powerpoint/2010/main" val="3531192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0BB6-E826-3E37-04DA-013446E588C4}"/>
              </a:ext>
            </a:extLst>
          </p:cNvPr>
          <p:cNvSpPr>
            <a:spLocks noGrp="1"/>
          </p:cNvSpPr>
          <p:nvPr>
            <p:ph type="title"/>
          </p:nvPr>
        </p:nvSpPr>
        <p:spPr>
          <a:xfrm>
            <a:off x="1484311" y="1081548"/>
            <a:ext cx="3333495" cy="1504335"/>
          </a:xfrm>
        </p:spPr>
        <p:txBody>
          <a:bodyPr>
            <a:normAutofit/>
          </a:bodyPr>
          <a:lstStyle/>
          <a:p>
            <a:r>
              <a:rPr lang="en-GB" sz="2400"/>
              <a:t>ParaTrekker</a:t>
            </a:r>
          </a:p>
        </p:txBody>
      </p:sp>
      <p:sp>
        <p:nvSpPr>
          <p:cNvPr id="3" name="Content Placeholder 2">
            <a:extLst>
              <a:ext uri="{FF2B5EF4-FFF2-40B4-BE49-F238E27FC236}">
                <a16:creationId xmlns:a16="http://schemas.microsoft.com/office/drawing/2014/main" id="{C8B442FB-F5C8-B7D8-CB5D-985AE5FD6B26}"/>
              </a:ext>
            </a:extLst>
          </p:cNvPr>
          <p:cNvSpPr>
            <a:spLocks noGrp="1"/>
          </p:cNvSpPr>
          <p:nvPr>
            <p:ph idx="1"/>
          </p:nvPr>
        </p:nvSpPr>
        <p:spPr>
          <a:xfrm>
            <a:off x="1546656" y="2064327"/>
            <a:ext cx="4015944" cy="2410691"/>
          </a:xfrm>
        </p:spPr>
        <p:txBody>
          <a:bodyPr>
            <a:normAutofit/>
          </a:bodyPr>
          <a:lstStyle/>
          <a:p>
            <a:pPr marL="0" indent="0">
              <a:buNone/>
            </a:pPr>
            <a:r>
              <a:rPr lang="en-GB" sz="2000" dirty="0"/>
              <a:t>The bursary committee donated £1000 towards a Paratrekker, along with funding from DofE, Rotary, Somerset CF  - we were able to buy this – to support any participant in Somerset on their expedition</a:t>
            </a:r>
          </a:p>
        </p:txBody>
      </p:sp>
      <p:pic>
        <p:nvPicPr>
          <p:cNvPr id="5" name="Picture 4">
            <a:extLst>
              <a:ext uri="{FF2B5EF4-FFF2-40B4-BE49-F238E27FC236}">
                <a16:creationId xmlns:a16="http://schemas.microsoft.com/office/drawing/2014/main" id="{D4A504B0-300B-4AD0-64B9-A286383B96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856003" y="1317430"/>
            <a:ext cx="5053050" cy="378978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2864733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4E64-FC09-7FA3-5919-C42C38ED5642}"/>
              </a:ext>
            </a:extLst>
          </p:cNvPr>
          <p:cNvSpPr>
            <a:spLocks noGrp="1"/>
          </p:cNvSpPr>
          <p:nvPr>
            <p:ph type="title"/>
          </p:nvPr>
        </p:nvSpPr>
        <p:spPr>
          <a:xfrm>
            <a:off x="1621814" y="190501"/>
            <a:ext cx="7123425" cy="1267040"/>
          </a:xfrm>
        </p:spPr>
        <p:txBody>
          <a:bodyPr/>
          <a:lstStyle/>
          <a:p>
            <a:r>
              <a:rPr lang="en-GB" dirty="0"/>
              <a:t>Thank You</a:t>
            </a:r>
          </a:p>
        </p:txBody>
      </p:sp>
      <p:pic>
        <p:nvPicPr>
          <p:cNvPr id="4" name="Content Placeholder 3">
            <a:extLst>
              <a:ext uri="{FF2B5EF4-FFF2-40B4-BE49-F238E27FC236}">
                <a16:creationId xmlns:a16="http://schemas.microsoft.com/office/drawing/2014/main" id="{4E52370A-FABB-14C6-332F-E67E5F10CE21}"/>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21814" y="1548572"/>
            <a:ext cx="7009307" cy="3124200"/>
          </a:xfrm>
          <a:prstGeom prst="rect">
            <a:avLst/>
          </a:prstGeom>
        </p:spPr>
      </p:pic>
      <p:sp>
        <p:nvSpPr>
          <p:cNvPr id="6" name="TextBox 5">
            <a:extLst>
              <a:ext uri="{FF2B5EF4-FFF2-40B4-BE49-F238E27FC236}">
                <a16:creationId xmlns:a16="http://schemas.microsoft.com/office/drawing/2014/main" id="{157F74F9-82FE-5F13-40B2-FB22C29FBEAF}"/>
              </a:ext>
            </a:extLst>
          </p:cNvPr>
          <p:cNvSpPr txBox="1"/>
          <p:nvPr/>
        </p:nvSpPr>
        <p:spPr>
          <a:xfrm>
            <a:off x="8910245" y="643622"/>
            <a:ext cx="3052584" cy="4278094"/>
          </a:xfrm>
          <a:prstGeom prst="rect">
            <a:avLst/>
          </a:prstGeom>
          <a:noFill/>
        </p:spPr>
        <p:txBody>
          <a:bodyPr wrap="square">
            <a:spAutoFit/>
          </a:bodyPr>
          <a:lstStyle/>
          <a:p>
            <a:r>
              <a:rPr lang="en-GB" sz="1600" dirty="0"/>
              <a:t>I just wanted to write to you again to say a huge thank you to your team for supporting us through our first expedition. Your help with securing funding was invaluable as this has meant that we have been able to give our students the full experience and purchase some equipment that we can use in future expeditions. </a:t>
            </a:r>
          </a:p>
          <a:p>
            <a:endParaRPr lang="en-GB" sz="1600" dirty="0"/>
          </a:p>
          <a:p>
            <a:endParaRPr lang="en-GB" sz="1600" dirty="0"/>
          </a:p>
          <a:p>
            <a:r>
              <a:rPr lang="en-GB" sz="1600" dirty="0"/>
              <a:t>So, thank you again, can’t wait to get stuck into next year and the adventures to begin!</a:t>
            </a:r>
          </a:p>
          <a:p>
            <a:endParaRPr lang="en-GB" sz="1600" dirty="0"/>
          </a:p>
          <a:p>
            <a:r>
              <a:rPr lang="en-GB" sz="1600" dirty="0"/>
              <a:t>Ellen and Ali </a:t>
            </a:r>
          </a:p>
        </p:txBody>
      </p:sp>
    </p:spTree>
    <p:extLst>
      <p:ext uri="{BB962C8B-B14F-4D97-AF65-F5344CB8AC3E}">
        <p14:creationId xmlns:p14="http://schemas.microsoft.com/office/powerpoint/2010/main" val="3004337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96CC7-25C6-CB53-0E98-8FEE254690FB}"/>
              </a:ext>
            </a:extLst>
          </p:cNvPr>
          <p:cNvSpPr>
            <a:spLocks noGrp="1"/>
          </p:cNvSpPr>
          <p:nvPr>
            <p:ph type="title"/>
          </p:nvPr>
        </p:nvSpPr>
        <p:spPr>
          <a:xfrm>
            <a:off x="1484309" y="190500"/>
            <a:ext cx="10018713" cy="1102035"/>
          </a:xfrm>
        </p:spPr>
        <p:txBody>
          <a:bodyPr/>
          <a:lstStyle/>
          <a:p>
            <a:r>
              <a:rPr lang="en-GB" dirty="0"/>
              <a:t>Thank You</a:t>
            </a:r>
          </a:p>
        </p:txBody>
      </p:sp>
      <p:sp>
        <p:nvSpPr>
          <p:cNvPr id="3" name="Content Placeholder 2">
            <a:extLst>
              <a:ext uri="{FF2B5EF4-FFF2-40B4-BE49-F238E27FC236}">
                <a16:creationId xmlns:a16="http://schemas.microsoft.com/office/drawing/2014/main" id="{989142E4-813A-C631-2B7D-5EE7DDA88EE3}"/>
              </a:ext>
            </a:extLst>
          </p:cNvPr>
          <p:cNvSpPr>
            <a:spLocks noGrp="1"/>
          </p:cNvSpPr>
          <p:nvPr>
            <p:ph idx="1"/>
          </p:nvPr>
        </p:nvSpPr>
        <p:spPr>
          <a:xfrm>
            <a:off x="1484310" y="1038153"/>
            <a:ext cx="10018713" cy="4753047"/>
          </a:xfrm>
        </p:spPr>
        <p:txBody>
          <a:bodyPr>
            <a:normAutofit fontScale="47500" lnSpcReduction="20000"/>
          </a:bodyPr>
          <a:lstStyle/>
          <a:p>
            <a:pPr marL="0" indent="0">
              <a:buNone/>
            </a:pPr>
            <a:r>
              <a:rPr lang="en-GB" sz="2400" dirty="0">
                <a:latin typeface="Microsoft New Tai Lue" panose="020B0502040204020203" pitchFamily="34" charset="0"/>
                <a:cs typeface="Microsoft New Tai Lue" panose="020B0502040204020203" pitchFamily="34" charset="0"/>
              </a:rPr>
              <a:t>I finished my Silver DofE expedition yesterday and wanted to give you some feedback on how it all went as promised. </a:t>
            </a:r>
          </a:p>
          <a:p>
            <a:pPr marL="0" indent="0">
              <a:buNone/>
            </a:pPr>
            <a:r>
              <a:rPr lang="en-GB" sz="2400" dirty="0">
                <a:latin typeface="Microsoft New Tai Lue" panose="020B0502040204020203" pitchFamily="34" charset="0"/>
                <a:cs typeface="Microsoft New Tai Lue" panose="020B0502040204020203" pitchFamily="34" charset="0"/>
              </a:rPr>
              <a:t>For my volunteering section I worked in my school's library helping younger children with some reading and organising. This sparked an interest in me of helping children and has led me to becoming very </a:t>
            </a:r>
            <a:r>
              <a:rPr lang="en-GB" sz="2400" b="1" dirty="0">
                <a:latin typeface="Microsoft New Tai Lue" panose="020B0502040204020203" pitchFamily="34" charset="0"/>
                <a:cs typeface="Microsoft New Tai Lue" panose="020B0502040204020203" pitchFamily="34" charset="0"/>
              </a:rPr>
              <a:t>interested in pursuing educational psychology as a career</a:t>
            </a:r>
            <a:r>
              <a:rPr lang="en-GB" sz="2400" dirty="0">
                <a:latin typeface="Microsoft New Tai Lue" panose="020B0502040204020203" pitchFamily="34" charset="0"/>
                <a:cs typeface="Microsoft New Tai Lue" panose="020B0502040204020203" pitchFamily="34" charset="0"/>
              </a:rPr>
              <a:t>. I am so glad that doing Silver DofE inspired me to volunteer in the library and gain experience working with children. </a:t>
            </a:r>
          </a:p>
          <a:p>
            <a:pPr marL="0" indent="0">
              <a:buNone/>
            </a:pPr>
            <a:r>
              <a:rPr lang="en-GB" sz="2400" dirty="0">
                <a:latin typeface="Microsoft New Tai Lue" panose="020B0502040204020203" pitchFamily="34" charset="0"/>
                <a:cs typeface="Microsoft New Tai Lue" panose="020B0502040204020203" pitchFamily="34" charset="0"/>
              </a:rPr>
              <a:t>For my physical section I joined a local Pilates class. This massively </a:t>
            </a:r>
            <a:r>
              <a:rPr lang="en-GB" sz="2400" b="1" dirty="0">
                <a:latin typeface="Microsoft New Tai Lue" panose="020B0502040204020203" pitchFamily="34" charset="0"/>
                <a:cs typeface="Microsoft New Tai Lue" panose="020B0502040204020203" pitchFamily="34" charset="0"/>
              </a:rPr>
              <a:t>boosted my confidence </a:t>
            </a:r>
            <a:r>
              <a:rPr lang="en-GB" sz="2400" dirty="0">
                <a:latin typeface="Microsoft New Tai Lue" panose="020B0502040204020203" pitchFamily="34" charset="0"/>
                <a:cs typeface="Microsoft New Tai Lue" panose="020B0502040204020203" pitchFamily="34" charset="0"/>
              </a:rPr>
              <a:t>in being comfortable in working out surrounded by others. I was also the only young person there with all other people being around 50 years or older. Even though it was intimidating to begin with, I thoroughly enjoyed engaging in this physical activity and getting confident talking and surrounding myself with people of all ages. </a:t>
            </a:r>
          </a:p>
          <a:p>
            <a:pPr marL="0" indent="0">
              <a:buNone/>
            </a:pPr>
            <a:r>
              <a:rPr lang="en-GB" sz="2400" dirty="0">
                <a:latin typeface="Microsoft New Tai Lue" panose="020B0502040204020203" pitchFamily="34" charset="0"/>
                <a:cs typeface="Microsoft New Tai Lue" panose="020B0502040204020203" pitchFamily="34" charset="0"/>
              </a:rPr>
              <a:t>For my skills section I decided to do cooking. This has really helped grow my </a:t>
            </a:r>
            <a:r>
              <a:rPr lang="en-GB" sz="2400" b="1" dirty="0">
                <a:latin typeface="Microsoft New Tai Lue" panose="020B0502040204020203" pitchFamily="34" charset="0"/>
                <a:cs typeface="Microsoft New Tai Lue" panose="020B0502040204020203" pitchFamily="34" charset="0"/>
              </a:rPr>
              <a:t>independence in being self-sufficient </a:t>
            </a:r>
            <a:r>
              <a:rPr lang="en-GB" sz="2400" dirty="0">
                <a:latin typeface="Microsoft New Tai Lue" panose="020B0502040204020203" pitchFamily="34" charset="0"/>
                <a:cs typeface="Microsoft New Tai Lue" panose="020B0502040204020203" pitchFamily="34" charset="0"/>
              </a:rPr>
              <a:t>and has made looking at living alone for University seem </a:t>
            </a:r>
            <a:r>
              <a:rPr lang="en-GB" sz="2400" b="1" dirty="0">
                <a:latin typeface="Microsoft New Tai Lue" panose="020B0502040204020203" pitchFamily="34" charset="0"/>
                <a:cs typeface="Microsoft New Tai Lue" panose="020B0502040204020203" pitchFamily="34" charset="0"/>
              </a:rPr>
              <a:t>far less intimidating </a:t>
            </a:r>
            <a:r>
              <a:rPr lang="en-GB" sz="2400" dirty="0">
                <a:latin typeface="Microsoft New Tai Lue" panose="020B0502040204020203" pitchFamily="34" charset="0"/>
                <a:cs typeface="Microsoft New Tai Lue" panose="020B0502040204020203" pitchFamily="34" charset="0"/>
              </a:rPr>
              <a:t>as I know I can now cook well while using a variety of meats and vegetables. I have also become far more aware of making meals that are </a:t>
            </a:r>
            <a:r>
              <a:rPr lang="en-GB" sz="2400" b="1" dirty="0">
                <a:latin typeface="Microsoft New Tai Lue" panose="020B0502040204020203" pitchFamily="34" charset="0"/>
                <a:cs typeface="Microsoft New Tai Lue" panose="020B0502040204020203" pitchFamily="34" charset="0"/>
              </a:rPr>
              <a:t>nutritious and good for my health. </a:t>
            </a:r>
          </a:p>
          <a:p>
            <a:pPr marL="0" indent="0">
              <a:buNone/>
            </a:pPr>
            <a:r>
              <a:rPr lang="en-GB" sz="2400" dirty="0">
                <a:latin typeface="Microsoft New Tai Lue" panose="020B0502040204020203" pitchFamily="34" charset="0"/>
                <a:cs typeface="Microsoft New Tai Lue" panose="020B0502040204020203" pitchFamily="34" charset="0"/>
              </a:rPr>
              <a:t>During the expedition, I really challenged myself to take on more map reading. This was a skill I did not do much of in the Bronze DofE, so I am so glad I was able to do Silver and make myself </a:t>
            </a:r>
            <a:r>
              <a:rPr lang="en-GB" sz="2400" b="1" dirty="0">
                <a:latin typeface="Microsoft New Tai Lue" panose="020B0502040204020203" pitchFamily="34" charset="0"/>
                <a:cs typeface="Microsoft New Tai Lue" panose="020B0502040204020203" pitchFamily="34" charset="0"/>
              </a:rPr>
              <a:t>more confident </a:t>
            </a:r>
            <a:r>
              <a:rPr lang="en-GB" sz="2400" dirty="0">
                <a:latin typeface="Microsoft New Tai Lue" panose="020B0502040204020203" pitchFamily="34" charset="0"/>
                <a:cs typeface="Microsoft New Tai Lue" panose="020B0502040204020203" pitchFamily="34" charset="0"/>
              </a:rPr>
              <a:t>around maps. Doing the expedition has really helped with my </a:t>
            </a:r>
            <a:r>
              <a:rPr lang="en-GB" sz="2400" b="1" dirty="0">
                <a:latin typeface="Microsoft New Tai Lue" panose="020B0502040204020203" pitchFamily="34" charset="0"/>
                <a:cs typeface="Microsoft New Tai Lue" panose="020B0502040204020203" pitchFamily="34" charset="0"/>
              </a:rPr>
              <a:t>personal development of team leadership </a:t>
            </a:r>
            <a:r>
              <a:rPr lang="en-GB" sz="2400" dirty="0">
                <a:latin typeface="Microsoft New Tai Lue" panose="020B0502040204020203" pitchFamily="34" charset="0"/>
                <a:cs typeface="Microsoft New Tai Lue" panose="020B0502040204020203" pitchFamily="34" charset="0"/>
              </a:rPr>
              <a:t>skills and dealing with difficult situations. In the expedition, one of the members of my group had a panic attack and was struggling to breathe at one stage. This was a scary experience, but also showed me that I can take on situations when I need to and that </a:t>
            </a:r>
            <a:r>
              <a:rPr lang="en-GB" sz="2400" b="1" dirty="0">
                <a:latin typeface="Microsoft New Tai Lue" panose="020B0502040204020203" pitchFamily="34" charset="0"/>
                <a:cs typeface="Microsoft New Tai Lue" panose="020B0502040204020203" pitchFamily="34" charset="0"/>
              </a:rPr>
              <a:t>I am capable of more than I may believe I am</a:t>
            </a:r>
            <a:r>
              <a:rPr lang="en-GB" sz="2400" dirty="0">
                <a:latin typeface="Microsoft New Tai Lue" panose="020B0502040204020203" pitchFamily="34" charset="0"/>
                <a:cs typeface="Microsoft New Tai Lue" panose="020B0502040204020203" pitchFamily="34" charset="0"/>
              </a:rPr>
              <a:t>. I also carried the tent for 2/3 days that we were walking. This was something that I could never have done at Bronze, and it was really satisfying to see how my time at the gym and engaging in Pilates had helped me to gain the strength I needed in order to do this. I have </a:t>
            </a:r>
            <a:r>
              <a:rPr lang="en-GB" sz="2400" b="1" dirty="0">
                <a:latin typeface="Microsoft New Tai Lue" panose="020B0502040204020203" pitchFamily="34" charset="0"/>
                <a:cs typeface="Microsoft New Tai Lue" panose="020B0502040204020203" pitchFamily="34" charset="0"/>
              </a:rPr>
              <a:t>gained confidence </a:t>
            </a:r>
            <a:r>
              <a:rPr lang="en-GB" sz="2400" dirty="0">
                <a:latin typeface="Microsoft New Tai Lue" panose="020B0502040204020203" pitchFamily="34" charset="0"/>
                <a:cs typeface="Microsoft New Tai Lue" panose="020B0502040204020203" pitchFamily="34" charset="0"/>
              </a:rPr>
              <a:t>through doing the Silver expedition and it has massively helped me to </a:t>
            </a:r>
            <a:r>
              <a:rPr lang="en-GB" sz="2400" b="1" dirty="0">
                <a:latin typeface="Microsoft New Tai Lue" panose="020B0502040204020203" pitchFamily="34" charset="0"/>
                <a:cs typeface="Microsoft New Tai Lue" panose="020B0502040204020203" pitchFamily="34" charset="0"/>
              </a:rPr>
              <a:t>develop my personal growth </a:t>
            </a:r>
            <a:r>
              <a:rPr lang="en-GB" sz="2400" dirty="0">
                <a:latin typeface="Microsoft New Tai Lue" panose="020B0502040204020203" pitchFamily="34" charset="0"/>
                <a:cs typeface="Microsoft New Tai Lue" panose="020B0502040204020203" pitchFamily="34" charset="0"/>
              </a:rPr>
              <a:t>in </a:t>
            </a:r>
            <a:r>
              <a:rPr lang="en-GB" sz="2400" b="1" dirty="0">
                <a:latin typeface="Microsoft New Tai Lue" panose="020B0502040204020203" pitchFamily="34" charset="0"/>
                <a:cs typeface="Microsoft New Tai Lue" panose="020B0502040204020203" pitchFamily="34" charset="0"/>
              </a:rPr>
              <a:t>leadership skills </a:t>
            </a:r>
            <a:r>
              <a:rPr lang="en-GB" sz="2400" dirty="0">
                <a:latin typeface="Microsoft New Tai Lue" panose="020B0502040204020203" pitchFamily="34" charset="0"/>
                <a:cs typeface="Microsoft New Tai Lue" panose="020B0502040204020203" pitchFamily="34" charset="0"/>
              </a:rPr>
              <a:t>and </a:t>
            </a:r>
            <a:r>
              <a:rPr lang="en-GB" sz="2400" b="1" dirty="0">
                <a:latin typeface="Microsoft New Tai Lue" panose="020B0502040204020203" pitchFamily="34" charset="0"/>
                <a:cs typeface="Microsoft New Tai Lue" panose="020B0502040204020203" pitchFamily="34" charset="0"/>
              </a:rPr>
              <a:t>facing adverse situations. </a:t>
            </a:r>
          </a:p>
          <a:p>
            <a:pPr marL="0" indent="0">
              <a:buNone/>
            </a:pPr>
            <a:r>
              <a:rPr lang="en-GB" sz="2400" dirty="0">
                <a:latin typeface="Microsoft New Tai Lue" panose="020B0502040204020203" pitchFamily="34" charset="0"/>
                <a:cs typeface="Microsoft New Tai Lue" panose="020B0502040204020203" pitchFamily="34" charset="0"/>
              </a:rPr>
              <a:t>I was unsure before about taking on Gold, but now that Silver is over, I am really keen to hopefully get the chance to do Gold canoeing. </a:t>
            </a:r>
          </a:p>
          <a:p>
            <a:pPr marL="0" indent="0">
              <a:buNone/>
            </a:pPr>
            <a:r>
              <a:rPr lang="en-GB" sz="2400" b="1" dirty="0">
                <a:latin typeface="Microsoft New Tai Lue" panose="020B0502040204020203" pitchFamily="34" charset="0"/>
                <a:cs typeface="Microsoft New Tai Lue" panose="020B0502040204020203" pitchFamily="34" charset="0"/>
              </a:rPr>
              <a:t>Thank you so much for giving the bursary and enabling me to do Silver. It has been a massive part of my development as a person and has been an experience I will never forget. </a:t>
            </a:r>
          </a:p>
          <a:p>
            <a:pPr marL="0" indent="0">
              <a:buNone/>
            </a:pPr>
            <a:endParaRPr lang="en-GB" dirty="0">
              <a:latin typeface="Microsoft New Tai Lue" panose="020B0502040204020203" pitchFamily="34" charset="0"/>
              <a:cs typeface="Microsoft New Tai Lue" panose="020B0502040204020203" pitchFamily="34" charset="0"/>
            </a:endParaRPr>
          </a:p>
          <a:p>
            <a:pPr marL="0" indent="0">
              <a:buNone/>
            </a:pPr>
            <a:r>
              <a:rPr lang="en-GB" sz="2900" i="1" dirty="0">
                <a:latin typeface="Microsoft New Tai Lue" panose="020B0502040204020203" pitchFamily="34" charset="0"/>
                <a:cs typeface="Microsoft New Tai Lue" panose="020B0502040204020203" pitchFamily="34" charset="0"/>
              </a:rPr>
              <a:t>RP – Silver Open Award Participant </a:t>
            </a:r>
          </a:p>
          <a:p>
            <a:endParaRPr lang="en-GB" dirty="0"/>
          </a:p>
        </p:txBody>
      </p:sp>
      <p:pic>
        <p:nvPicPr>
          <p:cNvPr id="5" name="Picture 4">
            <a:extLst>
              <a:ext uri="{FF2B5EF4-FFF2-40B4-BE49-F238E27FC236}">
                <a16:creationId xmlns:a16="http://schemas.microsoft.com/office/drawing/2014/main" id="{B0AEA1F5-688F-06A7-F4E6-8FCA7E7A37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9869" y="4689967"/>
            <a:ext cx="2720623" cy="2040467"/>
          </a:xfrm>
          <a:prstGeom prst="rect">
            <a:avLst/>
          </a:prstGeom>
        </p:spPr>
      </p:pic>
    </p:spTree>
    <p:extLst>
      <p:ext uri="{BB962C8B-B14F-4D97-AF65-F5344CB8AC3E}">
        <p14:creationId xmlns:p14="http://schemas.microsoft.com/office/powerpoint/2010/main" val="1087356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04BA0-F81B-1114-CC1D-7960778A7C0B}"/>
              </a:ext>
            </a:extLst>
          </p:cNvPr>
          <p:cNvSpPr>
            <a:spLocks noGrp="1"/>
          </p:cNvSpPr>
          <p:nvPr>
            <p:ph type="title"/>
          </p:nvPr>
        </p:nvSpPr>
        <p:spPr>
          <a:xfrm>
            <a:off x="4961933" y="165121"/>
            <a:ext cx="6438720" cy="1054079"/>
          </a:xfrm>
        </p:spPr>
        <p:txBody>
          <a:bodyPr>
            <a:normAutofit/>
          </a:bodyPr>
          <a:lstStyle/>
          <a:p>
            <a:r>
              <a:rPr lang="en-GB" dirty="0"/>
              <a:t>Thank You</a:t>
            </a:r>
          </a:p>
        </p:txBody>
      </p:sp>
      <p:pic>
        <p:nvPicPr>
          <p:cNvPr id="4" name="Picture 3">
            <a:extLst>
              <a:ext uri="{FF2B5EF4-FFF2-40B4-BE49-F238E27FC236}">
                <a16:creationId xmlns:a16="http://schemas.microsoft.com/office/drawing/2014/main" id="{97AE82EC-36B3-1B9E-6733-5930F90CF21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3636" r="3" b="34992"/>
          <a:stretch/>
        </p:blipFill>
        <p:spPr>
          <a:xfrm>
            <a:off x="1487043" y="757788"/>
            <a:ext cx="3474890" cy="2555874"/>
          </a:xfrm>
          <a:custGeom>
            <a:avLst/>
            <a:gdLst/>
            <a:ahLst/>
            <a:cxnLst/>
            <a:rect l="l" t="t" r="r" b="b"/>
            <a:pathLst>
              <a:path w="3102428" h="2281918">
                <a:moveTo>
                  <a:pt x="135886" y="0"/>
                </a:moveTo>
                <a:lnTo>
                  <a:pt x="2966542" y="0"/>
                </a:lnTo>
                <a:cubicBezTo>
                  <a:pt x="3041590" y="0"/>
                  <a:pt x="3102428" y="60838"/>
                  <a:pt x="3102428" y="135886"/>
                </a:cubicBezTo>
                <a:lnTo>
                  <a:pt x="3102428" y="2281918"/>
                </a:lnTo>
                <a:lnTo>
                  <a:pt x="0" y="2281918"/>
                </a:lnTo>
                <a:lnTo>
                  <a:pt x="0" y="135886"/>
                </a:lnTo>
                <a:cubicBezTo>
                  <a:pt x="0" y="60838"/>
                  <a:pt x="60838" y="0"/>
                  <a:pt x="135886" y="0"/>
                </a:cubicBez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5" name="Picture 4">
            <a:extLst>
              <a:ext uri="{FF2B5EF4-FFF2-40B4-BE49-F238E27FC236}">
                <a16:creationId xmlns:a16="http://schemas.microsoft.com/office/drawing/2014/main" id="{A9C5CF30-D526-8401-9394-567A2B17AB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930" r="-1" b="-1"/>
          <a:stretch/>
        </p:blipFill>
        <p:spPr>
          <a:xfrm>
            <a:off x="1487043" y="3429000"/>
            <a:ext cx="3474890" cy="2555874"/>
          </a:xfrm>
          <a:custGeom>
            <a:avLst/>
            <a:gdLst/>
            <a:ahLst/>
            <a:cxnLst/>
            <a:rect l="l" t="t" r="r" b="b"/>
            <a:pathLst>
              <a:path w="3102428" h="2281918">
                <a:moveTo>
                  <a:pt x="0" y="0"/>
                </a:moveTo>
                <a:lnTo>
                  <a:pt x="3102428" y="0"/>
                </a:lnTo>
                <a:lnTo>
                  <a:pt x="3102428" y="2146032"/>
                </a:lnTo>
                <a:cubicBezTo>
                  <a:pt x="3102428" y="2221080"/>
                  <a:pt x="3041590" y="2281918"/>
                  <a:pt x="2966542" y="2281918"/>
                </a:cubicBezTo>
                <a:lnTo>
                  <a:pt x="135886" y="2281918"/>
                </a:lnTo>
                <a:cubicBezTo>
                  <a:pt x="60838" y="2281918"/>
                  <a:pt x="0" y="2221080"/>
                  <a:pt x="0" y="2146032"/>
                </a:cubicBez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DDFD6C1C-F9ED-BC69-0D0E-F87ACCB71209}"/>
              </a:ext>
            </a:extLst>
          </p:cNvPr>
          <p:cNvSpPr>
            <a:spLocks noGrp="1"/>
          </p:cNvSpPr>
          <p:nvPr>
            <p:ph idx="1"/>
          </p:nvPr>
        </p:nvSpPr>
        <p:spPr>
          <a:xfrm>
            <a:off x="5384800" y="1030515"/>
            <a:ext cx="6118222" cy="5662364"/>
          </a:xfrm>
        </p:spPr>
        <p:txBody>
          <a:bodyPr>
            <a:normAutofit lnSpcReduction="10000"/>
          </a:bodyPr>
          <a:lstStyle/>
          <a:p>
            <a:pPr marL="0" indent="0">
              <a:lnSpc>
                <a:spcPct val="90000"/>
              </a:lnSpc>
              <a:buNone/>
            </a:pPr>
            <a:r>
              <a:rPr lang="en-GB" sz="1600" dirty="0">
                <a:latin typeface="Microsoft New Tai Lue" panose="020B0502040204020203" pitchFamily="34" charset="0"/>
                <a:cs typeface="Microsoft New Tai Lue" panose="020B0502040204020203" pitchFamily="34" charset="0"/>
              </a:rPr>
              <a:t>From 27th May to 2nd June, I undertook my Gold DofE Expedition in the Peak District. As part of the Covid accommodations, this was a 'Back-to-Back' expedition, meaning it included a two-day practice followed immediately by the four-day qualifying expedition. To say that it was a tough week is an understatement, but my team and I bonded incredibly well considering that we didn't know each other until the first day, and that bond is what got us through the 6 days.  </a:t>
            </a:r>
          </a:p>
          <a:p>
            <a:pPr marL="0" indent="0">
              <a:lnSpc>
                <a:spcPct val="90000"/>
              </a:lnSpc>
              <a:buNone/>
            </a:pPr>
            <a:r>
              <a:rPr lang="en-GB" sz="1600" dirty="0">
                <a:latin typeface="Microsoft New Tai Lue" panose="020B0502040204020203" pitchFamily="34" charset="0"/>
                <a:cs typeface="Microsoft New Tai Lue" panose="020B0502040204020203" pitchFamily="34" charset="0"/>
              </a:rPr>
              <a:t>We were very lucky with the weather too; every day was sunny but not too hot, except for the one day up on Kinder Scout which was incredibly foggy and windy! We were treated to some stunning views, and it was overall a brilliant experience that I feel very proud to have achieved.  </a:t>
            </a:r>
          </a:p>
          <a:p>
            <a:pPr marL="0" indent="0">
              <a:lnSpc>
                <a:spcPct val="90000"/>
              </a:lnSpc>
              <a:buNone/>
            </a:pPr>
            <a:r>
              <a:rPr lang="en-GB" sz="1600" dirty="0">
                <a:latin typeface="Microsoft New Tai Lue" panose="020B0502040204020203" pitchFamily="34" charset="0"/>
                <a:cs typeface="Microsoft New Tai Lue" panose="020B0502040204020203" pitchFamily="34" charset="0"/>
              </a:rPr>
              <a:t>Completing the expedition now means that I have completed the Gold Award, and I am now awaiting my invitation to receive my certificate in person.  </a:t>
            </a:r>
          </a:p>
          <a:p>
            <a:pPr marL="0" indent="0">
              <a:lnSpc>
                <a:spcPct val="90000"/>
              </a:lnSpc>
              <a:buNone/>
            </a:pPr>
            <a:r>
              <a:rPr lang="en-GB" sz="1600" dirty="0">
                <a:latin typeface="Microsoft New Tai Lue" panose="020B0502040204020203" pitchFamily="34" charset="0"/>
                <a:cs typeface="Microsoft New Tai Lue" panose="020B0502040204020203" pitchFamily="34" charset="0"/>
              </a:rPr>
              <a:t>I wouldn't have been able to do all of this without the support of so many people around me, including the generosity of the DofE Somerset Committee and I am so grateful for that. </a:t>
            </a:r>
          </a:p>
          <a:p>
            <a:pPr marL="0" indent="0">
              <a:lnSpc>
                <a:spcPct val="90000"/>
              </a:lnSpc>
              <a:buNone/>
            </a:pPr>
            <a:r>
              <a:rPr lang="en-GB" sz="1600" dirty="0">
                <a:latin typeface="Microsoft New Tai Lue" panose="020B0502040204020203" pitchFamily="34" charset="0"/>
                <a:cs typeface="Microsoft New Tai Lue" panose="020B0502040204020203" pitchFamily="34" charset="0"/>
              </a:rPr>
              <a:t>I look forward to supporting young people to achieve their awards at helping the DofE officer throughout Devon &amp; Somerset Wing. </a:t>
            </a:r>
          </a:p>
          <a:p>
            <a:pPr marL="0" indent="0">
              <a:lnSpc>
                <a:spcPct val="90000"/>
              </a:lnSpc>
              <a:buNone/>
            </a:pPr>
            <a:r>
              <a:rPr lang="en-GB" sz="1600" dirty="0">
                <a:latin typeface="Microsoft New Tai Lue" panose="020B0502040204020203" pitchFamily="34" charset="0"/>
                <a:cs typeface="Microsoft New Tai Lue" panose="020B0502040204020203" pitchFamily="34" charset="0"/>
              </a:rPr>
              <a:t>Daisy </a:t>
            </a:r>
          </a:p>
          <a:p>
            <a:pPr>
              <a:lnSpc>
                <a:spcPct val="90000"/>
              </a:lnSpc>
            </a:pPr>
            <a:endParaRPr lang="en-GB" sz="1100" dirty="0"/>
          </a:p>
        </p:txBody>
      </p:sp>
    </p:spTree>
    <p:extLst>
      <p:ext uri="{BB962C8B-B14F-4D97-AF65-F5344CB8AC3E}">
        <p14:creationId xmlns:p14="http://schemas.microsoft.com/office/powerpoint/2010/main" val="2814694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4B73-F47E-E9BE-C035-7C4B8CD714EC}"/>
              </a:ext>
            </a:extLst>
          </p:cNvPr>
          <p:cNvSpPr>
            <a:spLocks noGrp="1"/>
          </p:cNvSpPr>
          <p:nvPr>
            <p:ph type="title"/>
          </p:nvPr>
        </p:nvSpPr>
        <p:spPr>
          <a:xfrm>
            <a:off x="6798495" y="108857"/>
            <a:ext cx="4904314" cy="823686"/>
          </a:xfrm>
        </p:spPr>
        <p:txBody>
          <a:bodyPr>
            <a:normAutofit/>
          </a:bodyPr>
          <a:lstStyle/>
          <a:p>
            <a:r>
              <a:rPr lang="en-GB" dirty="0"/>
              <a:t>Thank You</a:t>
            </a:r>
          </a:p>
        </p:txBody>
      </p:sp>
      <p:pic>
        <p:nvPicPr>
          <p:cNvPr id="5" name="Picture 4">
            <a:extLst>
              <a:ext uri="{FF2B5EF4-FFF2-40B4-BE49-F238E27FC236}">
                <a16:creationId xmlns:a16="http://schemas.microsoft.com/office/drawing/2014/main" id="{29DC26E5-5CA0-4775-19A8-C6B76D462F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55246" y="645285"/>
            <a:ext cx="1890033"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4" name="Picture 3">
            <a:extLst>
              <a:ext uri="{FF2B5EF4-FFF2-40B4-BE49-F238E27FC236}">
                <a16:creationId xmlns:a16="http://schemas.microsoft.com/office/drawing/2014/main" id="{C83F9FB4-4DF7-EB76-4F10-06C4FB6E70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03474" y="645285"/>
            <a:ext cx="1890033"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28A67E1B-1969-AF6B-8C32-A58557BBCFD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7907" y="3534660"/>
            <a:ext cx="2457372"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6" name="Picture 5">
            <a:extLst>
              <a:ext uri="{FF2B5EF4-FFF2-40B4-BE49-F238E27FC236}">
                <a16:creationId xmlns:a16="http://schemas.microsoft.com/office/drawing/2014/main" id="{4C0E8CAC-536A-4CBF-D44D-C280E09BD4F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03474" y="3534660"/>
            <a:ext cx="2457372"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4A5F5178-3DD5-A0D9-0762-1FFAE3C37E47}"/>
              </a:ext>
            </a:extLst>
          </p:cNvPr>
          <p:cNvSpPr>
            <a:spLocks noGrp="1"/>
          </p:cNvSpPr>
          <p:nvPr>
            <p:ph idx="1"/>
          </p:nvPr>
        </p:nvSpPr>
        <p:spPr>
          <a:xfrm>
            <a:off x="6096000" y="874643"/>
            <a:ext cx="5801188" cy="5874500"/>
          </a:xfrm>
        </p:spPr>
        <p:txBody>
          <a:bodyPr>
            <a:noAutofit/>
          </a:bodyPr>
          <a:lstStyle/>
          <a:p>
            <a:pPr marL="0" indent="0">
              <a:lnSpc>
                <a:spcPct val="90000"/>
              </a:lnSpc>
              <a:buNone/>
            </a:pPr>
            <a:r>
              <a:rPr lang="en-GB" sz="1900" dirty="0"/>
              <a:t>I initially started Bronze DofE with some friends more for the social aspect but continued eagerly throughout the rest of the levels for all the aspects of the award. I gained new skills such as map and compass reading. In an age of technology and Google Maps, I felt more independent and safe knowing that I now had the skill to navigate without such devices. Another and very key skill I improved was team skills. Facing the physical challenge of the expeditions together I learnt the importance of listening and being compassionate in a team setting. Finally, committing to all the other sections of the award made me more responsible and prepared me for the next stages of my life. Such as improving my cooking skills in preparation for independent living during university. I participated in all three levels of the award and for me, this was not just an award but an experience. One that gave me skills for life, new friends, and fond memories, like wild camping in the valleys of Exmoor surrounded by wild horses or saving turtle nests on beaches in Ecuador. Therefore, I am extremely grateful I was given the opportunity to participate due to the bursary scheme. 		</a:t>
            </a:r>
            <a:r>
              <a:rPr lang="en-GB" sz="1900" i="1" dirty="0"/>
              <a:t>BF Bursary Recipient</a:t>
            </a:r>
            <a:r>
              <a:rPr lang="en-GB" sz="1900" dirty="0"/>
              <a:t>	</a:t>
            </a:r>
            <a:r>
              <a:rPr lang="en-GB" sz="1800" dirty="0"/>
              <a:t>								</a:t>
            </a:r>
          </a:p>
        </p:txBody>
      </p:sp>
      <p:sp>
        <p:nvSpPr>
          <p:cNvPr id="8" name="TextBox 7">
            <a:extLst>
              <a:ext uri="{FF2B5EF4-FFF2-40B4-BE49-F238E27FC236}">
                <a16:creationId xmlns:a16="http://schemas.microsoft.com/office/drawing/2014/main" id="{7AB59E6D-949E-D35C-20F4-50ED65B8E12A}"/>
              </a:ext>
            </a:extLst>
          </p:cNvPr>
          <p:cNvSpPr txBox="1"/>
          <p:nvPr/>
        </p:nvSpPr>
        <p:spPr>
          <a:xfrm>
            <a:off x="1059543" y="3165328"/>
            <a:ext cx="4901303" cy="369332"/>
          </a:xfrm>
          <a:prstGeom prst="rect">
            <a:avLst/>
          </a:prstGeom>
          <a:solidFill>
            <a:schemeClr val="bg1"/>
          </a:solidFill>
        </p:spPr>
        <p:txBody>
          <a:bodyPr wrap="square" rtlCol="0">
            <a:spAutoFit/>
          </a:bodyPr>
          <a:lstStyle/>
          <a:p>
            <a:r>
              <a:rPr lang="en-GB" dirty="0"/>
              <a:t>          Skill – cooking from around the world</a:t>
            </a:r>
          </a:p>
        </p:txBody>
      </p:sp>
      <p:sp>
        <p:nvSpPr>
          <p:cNvPr id="10" name="TextBox 9">
            <a:extLst>
              <a:ext uri="{FF2B5EF4-FFF2-40B4-BE49-F238E27FC236}">
                <a16:creationId xmlns:a16="http://schemas.microsoft.com/office/drawing/2014/main" id="{3CCA9E2E-1038-F7D7-6112-3DC8AB753DC7}"/>
              </a:ext>
            </a:extLst>
          </p:cNvPr>
          <p:cNvSpPr txBox="1"/>
          <p:nvPr/>
        </p:nvSpPr>
        <p:spPr>
          <a:xfrm>
            <a:off x="787907" y="6139543"/>
            <a:ext cx="5172939" cy="646331"/>
          </a:xfrm>
          <a:prstGeom prst="rect">
            <a:avLst/>
          </a:prstGeom>
          <a:solidFill>
            <a:schemeClr val="bg1"/>
          </a:solidFill>
        </p:spPr>
        <p:txBody>
          <a:bodyPr wrap="square" rtlCol="0">
            <a:spAutoFit/>
          </a:bodyPr>
          <a:lstStyle/>
          <a:p>
            <a:pPr algn="ctr"/>
            <a:r>
              <a:rPr lang="en-GB" sz="1800" i="1" dirty="0">
                <a:effectLst/>
                <a:latin typeface="Calibri" panose="020F0502020204030204" pitchFamily="34" charset="0"/>
                <a:ea typeface="Calibri" panose="020F0502020204030204" pitchFamily="34" charset="0"/>
                <a:cs typeface="Times New Roman" panose="02020603050405020304" pitchFamily="18" charset="0"/>
              </a:rPr>
              <a:t>Residential in Ecuador, relocating turtle nests to the nursery and harvesting cacao</a:t>
            </a:r>
            <a:endParaRPr lang="en-GB" dirty="0"/>
          </a:p>
        </p:txBody>
      </p:sp>
    </p:spTree>
    <p:extLst>
      <p:ext uri="{BB962C8B-B14F-4D97-AF65-F5344CB8AC3E}">
        <p14:creationId xmlns:p14="http://schemas.microsoft.com/office/powerpoint/2010/main" val="1426318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56FD3-65F6-D0E9-CFFC-75532F556C92}"/>
              </a:ext>
            </a:extLst>
          </p:cNvPr>
          <p:cNvSpPr>
            <a:spLocks noGrp="1"/>
          </p:cNvSpPr>
          <p:nvPr>
            <p:ph type="title"/>
          </p:nvPr>
        </p:nvSpPr>
        <p:spPr>
          <a:xfrm>
            <a:off x="4842933" y="423333"/>
            <a:ext cx="6660090" cy="965200"/>
          </a:xfrm>
        </p:spPr>
        <p:txBody>
          <a:bodyPr>
            <a:normAutofit/>
          </a:bodyPr>
          <a:lstStyle/>
          <a:p>
            <a:r>
              <a:rPr lang="en-GB" dirty="0"/>
              <a:t>Thank you </a:t>
            </a:r>
          </a:p>
        </p:txBody>
      </p:sp>
      <p:pic>
        <p:nvPicPr>
          <p:cNvPr id="5" name="Picture 4">
            <a:extLst>
              <a:ext uri="{FF2B5EF4-FFF2-40B4-BE49-F238E27FC236}">
                <a16:creationId xmlns:a16="http://schemas.microsoft.com/office/drawing/2014/main" id="{94802E17-01FD-391B-3E1D-DBEA10A5555A}"/>
              </a:ext>
            </a:extLst>
          </p:cNvPr>
          <p:cNvPicPr>
            <a:picLocks noChangeAspect="1"/>
          </p:cNvPicPr>
          <p:nvPr/>
        </p:nvPicPr>
        <p:blipFill>
          <a:blip r:embed="rId3"/>
          <a:stretch>
            <a:fillRect/>
          </a:stretch>
        </p:blipFill>
        <p:spPr>
          <a:xfrm>
            <a:off x="1620988" y="905933"/>
            <a:ext cx="2773801" cy="505305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634E705C-F1B9-AB8F-3618-4159FA0AA0A2}"/>
              </a:ext>
            </a:extLst>
          </p:cNvPr>
          <p:cNvSpPr>
            <a:spLocks noGrp="1"/>
          </p:cNvSpPr>
          <p:nvPr>
            <p:ph idx="1"/>
          </p:nvPr>
        </p:nvSpPr>
        <p:spPr>
          <a:xfrm>
            <a:off x="4968439" y="2411506"/>
            <a:ext cx="6660090" cy="3612776"/>
          </a:xfrm>
        </p:spPr>
        <p:txBody>
          <a:bodyPr>
            <a:normAutofit fontScale="85000" lnSpcReduction="10000"/>
          </a:bodyPr>
          <a:lstStyle/>
          <a:p>
            <a:pPr marL="0" indent="0">
              <a:lnSpc>
                <a:spcPct val="90000"/>
              </a:lnSpc>
              <a:buNone/>
            </a:pPr>
            <a:r>
              <a:rPr lang="en-GB" dirty="0">
                <a:latin typeface="Aptos Light" panose="020F0502020204030204" pitchFamily="34" charset="0"/>
              </a:rPr>
              <a:t>My name is Sam, and I have recently completed my Silver DofE award. </a:t>
            </a:r>
          </a:p>
          <a:p>
            <a:pPr marL="0" indent="0">
              <a:lnSpc>
                <a:spcPct val="90000"/>
              </a:lnSpc>
              <a:buNone/>
            </a:pPr>
            <a:r>
              <a:rPr lang="en-GB" dirty="0">
                <a:latin typeface="Aptos Light" panose="020F0502020204030204" pitchFamily="34" charset="0"/>
              </a:rPr>
              <a:t>For the expedition, we trained to kayak on the Kennet and Avon Canal and then went from Hereford to Symonds Yat on the river Wye for the assessment. It was very much fun and provided me with a lot of confidence, being outdoors with this incredible challenge. </a:t>
            </a:r>
          </a:p>
          <a:p>
            <a:pPr marL="0" indent="0">
              <a:lnSpc>
                <a:spcPct val="90000"/>
              </a:lnSpc>
              <a:buNone/>
            </a:pPr>
            <a:r>
              <a:rPr lang="en-GB" dirty="0">
                <a:latin typeface="Aptos Light" panose="020F0502020204030204" pitchFamily="34" charset="0"/>
              </a:rPr>
              <a:t>I would especially like to thank Esther Bryans, Somerset DofE and the Somerset Freemasons for making it possible.  </a:t>
            </a:r>
          </a:p>
          <a:p>
            <a:pPr marL="0" indent="0">
              <a:lnSpc>
                <a:spcPct val="90000"/>
              </a:lnSpc>
              <a:buNone/>
            </a:pPr>
            <a:endParaRPr lang="en-GB" dirty="0"/>
          </a:p>
          <a:p>
            <a:pPr marL="0" indent="0">
              <a:lnSpc>
                <a:spcPct val="90000"/>
              </a:lnSpc>
              <a:buNone/>
            </a:pPr>
            <a:r>
              <a:rPr lang="en-GB" dirty="0"/>
              <a:t>Sam, Kings Academy pupil</a:t>
            </a:r>
          </a:p>
          <a:p>
            <a:pPr>
              <a:lnSpc>
                <a:spcPct val="90000"/>
              </a:lnSpc>
            </a:pPr>
            <a:endParaRPr lang="en-GB" dirty="0"/>
          </a:p>
        </p:txBody>
      </p:sp>
    </p:spTree>
    <p:extLst>
      <p:ext uri="{BB962C8B-B14F-4D97-AF65-F5344CB8AC3E}">
        <p14:creationId xmlns:p14="http://schemas.microsoft.com/office/powerpoint/2010/main" val="1441839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291E0-2338-BB60-47E3-AA6E0D5FED76}"/>
              </a:ext>
            </a:extLst>
          </p:cNvPr>
          <p:cNvSpPr>
            <a:spLocks noGrp="1"/>
          </p:cNvSpPr>
          <p:nvPr>
            <p:ph type="title"/>
          </p:nvPr>
        </p:nvSpPr>
        <p:spPr>
          <a:xfrm>
            <a:off x="4683805" y="101600"/>
            <a:ext cx="6481989" cy="965200"/>
          </a:xfrm>
        </p:spPr>
        <p:txBody>
          <a:bodyPr>
            <a:normAutofit/>
          </a:bodyPr>
          <a:lstStyle/>
          <a:p>
            <a:r>
              <a:rPr lang="en-GB" dirty="0"/>
              <a:t>Thank You</a:t>
            </a:r>
          </a:p>
        </p:txBody>
      </p:sp>
      <p:pic>
        <p:nvPicPr>
          <p:cNvPr id="5" name="Picture 4">
            <a:extLst>
              <a:ext uri="{FF2B5EF4-FFF2-40B4-BE49-F238E27FC236}">
                <a16:creationId xmlns:a16="http://schemas.microsoft.com/office/drawing/2014/main" id="{0D174AA6-D69F-C559-FB3B-D0D99404A8F4}"/>
              </a:ext>
            </a:extLst>
          </p:cNvPr>
          <p:cNvPicPr>
            <a:picLocks noChangeAspect="1"/>
          </p:cNvPicPr>
          <p:nvPr/>
        </p:nvPicPr>
        <p:blipFill>
          <a:blip r:embed="rId3" cstate="email">
            <a:extLst>
              <a:ext uri="{28A0092B-C50C-407E-A947-70E740481C1C}">
                <a14:useLocalDpi xmlns:a14="http://schemas.microsoft.com/office/drawing/2010/main"/>
              </a:ext>
            </a:extLst>
          </a:blip>
          <a:srcRect r="1" b="13577"/>
          <a:stretch>
            <a:fillRect/>
          </a:stretch>
        </p:blipFill>
        <p:spPr>
          <a:xfrm>
            <a:off x="1336221" y="2061862"/>
            <a:ext cx="2330344" cy="342806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B6C0FC3A-2D8A-7036-028F-CF810024F8A0}"/>
              </a:ext>
            </a:extLst>
          </p:cNvPr>
          <p:cNvSpPr>
            <a:spLocks noGrp="1"/>
          </p:cNvSpPr>
          <p:nvPr>
            <p:ph idx="1"/>
          </p:nvPr>
        </p:nvSpPr>
        <p:spPr>
          <a:xfrm>
            <a:off x="3845859" y="1066800"/>
            <a:ext cx="8157882" cy="5531223"/>
          </a:xfrm>
        </p:spPr>
        <p:txBody>
          <a:bodyPr>
            <a:normAutofit/>
          </a:bodyPr>
          <a:lstStyle/>
          <a:p>
            <a:pPr marL="0" indent="0">
              <a:lnSpc>
                <a:spcPct val="90000"/>
              </a:lnSpc>
              <a:buNone/>
            </a:pPr>
            <a:r>
              <a:rPr lang="en-GB" sz="1600" dirty="0"/>
              <a:t>It has been a pleasure to be able to support Sam on his journey through the Bronze and Silver Duke of Edinburgh award. Sam undertook his Bronze on the Quantocks with an adapted expedition and when he said he wanted to do his Silver expedition as a school, we said we would try to help him do this with his school peers.</a:t>
            </a:r>
          </a:p>
          <a:p>
            <a:pPr marL="0" indent="0">
              <a:lnSpc>
                <a:spcPct val="90000"/>
              </a:lnSpc>
              <a:buNone/>
            </a:pPr>
            <a:r>
              <a:rPr lang="en-GB" sz="1600" dirty="0"/>
              <a:t>In order that the entire team were safe on the water it was determined that a qualified instructor would be paddling in the raft with Sam and his team. This additional huge cost was paid entirely by the Yatton and Wedmore Freemasons. Without this funding Sam would not have been able to undertake this kind of expedition with his peer group and would have had to go alone to a specialist provider.</a:t>
            </a:r>
          </a:p>
          <a:p>
            <a:pPr marL="0" indent="0">
              <a:lnSpc>
                <a:spcPct val="90000"/>
              </a:lnSpc>
              <a:buNone/>
            </a:pPr>
            <a:r>
              <a:rPr lang="en-GB" sz="1600" dirty="0"/>
              <a:t>Kings Academy are very grateful for the opportunity that the Freemasons have been able to afford Sam in completing his Silver expedition in the manner in which he was going to get the most out of it. Please note that Sam has completed his entire Silver award and is already talking on the challenge of the Gold award. Kings Academy are very proud of him and his peer's achievements.</a:t>
            </a:r>
          </a:p>
          <a:p>
            <a:pPr marL="0" indent="0">
              <a:lnSpc>
                <a:spcPct val="90000"/>
              </a:lnSpc>
              <a:buNone/>
            </a:pPr>
            <a:r>
              <a:rPr lang="en-GB" sz="1600" dirty="0"/>
              <a:t> </a:t>
            </a:r>
          </a:p>
          <a:p>
            <a:pPr marL="0" indent="0">
              <a:lnSpc>
                <a:spcPct val="90000"/>
              </a:lnSpc>
              <a:buNone/>
            </a:pPr>
            <a:r>
              <a:rPr lang="en-GB" sz="1600" dirty="0"/>
              <a:t> </a:t>
            </a:r>
          </a:p>
          <a:p>
            <a:pPr marL="0" indent="0">
              <a:lnSpc>
                <a:spcPct val="90000"/>
              </a:lnSpc>
              <a:buNone/>
            </a:pPr>
            <a:r>
              <a:rPr lang="en-GB" sz="1600" dirty="0"/>
              <a:t>Esther – Kings Academy DofE Leader</a:t>
            </a:r>
          </a:p>
          <a:p>
            <a:pPr>
              <a:lnSpc>
                <a:spcPct val="90000"/>
              </a:lnSpc>
            </a:pPr>
            <a:endParaRPr lang="en-GB" sz="1000" dirty="0"/>
          </a:p>
        </p:txBody>
      </p:sp>
    </p:spTree>
    <p:extLst>
      <p:ext uri="{BB962C8B-B14F-4D97-AF65-F5344CB8AC3E}">
        <p14:creationId xmlns:p14="http://schemas.microsoft.com/office/powerpoint/2010/main" val="790376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ECAC-B9EE-73D0-F10B-870F8F421628}"/>
              </a:ext>
            </a:extLst>
          </p:cNvPr>
          <p:cNvSpPr>
            <a:spLocks noGrp="1"/>
          </p:cNvSpPr>
          <p:nvPr>
            <p:ph type="title"/>
          </p:nvPr>
        </p:nvSpPr>
        <p:spPr>
          <a:xfrm>
            <a:off x="4934545" y="98612"/>
            <a:ext cx="6362291" cy="811306"/>
          </a:xfrm>
        </p:spPr>
        <p:txBody>
          <a:bodyPr>
            <a:normAutofit/>
          </a:bodyPr>
          <a:lstStyle/>
          <a:p>
            <a:r>
              <a:rPr lang="en-GB" dirty="0"/>
              <a:t>Thank You</a:t>
            </a:r>
          </a:p>
        </p:txBody>
      </p:sp>
      <p:pic>
        <p:nvPicPr>
          <p:cNvPr id="7" name="Picture 6">
            <a:extLst>
              <a:ext uri="{FF2B5EF4-FFF2-40B4-BE49-F238E27FC236}">
                <a16:creationId xmlns:a16="http://schemas.microsoft.com/office/drawing/2014/main" id="{7FFFBDF6-93A4-5666-55D9-0DFEAA77FB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7521" y="645285"/>
            <a:ext cx="2135736"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5" name="Picture 4">
            <a:extLst>
              <a:ext uri="{FF2B5EF4-FFF2-40B4-BE49-F238E27FC236}">
                <a16:creationId xmlns:a16="http://schemas.microsoft.com/office/drawing/2014/main" id="{CAFA7848-6E57-0435-CDFE-B4F87073A0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8002" y="3423522"/>
            <a:ext cx="3354773" cy="245737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CC6A4686-BE82-3E34-C573-2158841C4DAA}"/>
              </a:ext>
            </a:extLst>
          </p:cNvPr>
          <p:cNvSpPr>
            <a:spLocks noGrp="1"/>
          </p:cNvSpPr>
          <p:nvPr>
            <p:ph idx="1"/>
          </p:nvPr>
        </p:nvSpPr>
        <p:spPr>
          <a:xfrm>
            <a:off x="4419600" y="753035"/>
            <a:ext cx="7691718" cy="6006353"/>
          </a:xfrm>
        </p:spPr>
        <p:txBody>
          <a:bodyPr>
            <a:normAutofit/>
          </a:bodyPr>
          <a:lstStyle/>
          <a:p>
            <a:pPr marL="0" indent="0">
              <a:lnSpc>
                <a:spcPct val="90000"/>
              </a:lnSpc>
              <a:buNone/>
            </a:pPr>
            <a:r>
              <a:rPr lang="en-GB" sz="1400" dirty="0"/>
              <a:t>We are incredibly grateful to Somerset Freemasonry for the bursary funding awarded to our children, Luke and Meghan, towards their Duke of Edinburgh Bronze and Silver awards. We were very pleasantly surprised to hear that they had both been selected for support, having not realised that funding such as this was available. We are particularly thankful to Esther, the DofE Coordinator at Kings of Wessex Academy, for putting them forward. As a family, the additional cost of extra-curricular activities can be a concern, so the bursary meant that Luke and Meghan could take part alongside their friends without worrying that they were adding to the financial pressure at home. That made a real difference to them.</a:t>
            </a:r>
          </a:p>
          <a:p>
            <a:pPr marL="0" indent="0">
              <a:lnSpc>
                <a:spcPct val="90000"/>
              </a:lnSpc>
              <a:buNone/>
            </a:pPr>
            <a:r>
              <a:rPr lang="en-GB" sz="1400" dirty="0"/>
              <a:t>The DofE experience itself has given them so much more than simply completing an award. Through their volunteering, Luke helped younger pupils with their SATs maths, learning the importance of being punctual, reliable, calm and patient, as well as gaining an insight into what it is like to be on the other side of the classroom. Meghan volunteered at our local church coffee morning, where she has enjoyed meeting and helping older members of the community. It has been lovely to see her become more confident socially and recognise the difference that young people can make to people who may otherwise feel isolated. </a:t>
            </a:r>
          </a:p>
          <a:p>
            <a:pPr marL="0" indent="0">
              <a:lnSpc>
                <a:spcPct val="90000"/>
              </a:lnSpc>
              <a:buNone/>
            </a:pPr>
            <a:r>
              <a:rPr lang="en-GB" sz="1400" dirty="0"/>
              <a:t>For their skills, Meghan chose to learn German, building on the years we spent living in Germany when she was younger, while Luke completed a Rookie Lifeguard course, developing valuable swimming and first aid skills which could potentially lead to future employment.</a:t>
            </a:r>
          </a:p>
          <a:p>
            <a:pPr marL="0" indent="0">
              <a:lnSpc>
                <a:spcPct val="90000"/>
              </a:lnSpc>
              <a:buNone/>
            </a:pPr>
            <a:r>
              <a:rPr lang="en-GB" sz="1400" dirty="0"/>
              <a:t>Their expeditions have also been a fantastic experience. Spending time outdoors, navigating, preparing meals, carrying all their own equipment and coping when things do not go to plan have taught them resilience, responsibility and teamwork. They have learned to look out for each other, encourage one another when someone is struggling and understand that the whole team had to work together to reach the end.</a:t>
            </a:r>
          </a:p>
          <a:p>
            <a:pPr marL="0" indent="0">
              <a:lnSpc>
                <a:spcPct val="90000"/>
              </a:lnSpc>
              <a:buNone/>
            </a:pPr>
            <a:r>
              <a:rPr lang="en-GB" sz="1400" dirty="0"/>
              <a:t>We are very thankful to Somerset Freemasonry for helping make these opportunities possible. The bursary has not only helped with the practical cost of taking part but has allowed both children to experience new things, develop confidence and independence and create memories with their friends that they will carry with them for many years.</a:t>
            </a:r>
          </a:p>
          <a:p>
            <a:pPr marL="0" indent="0">
              <a:lnSpc>
                <a:spcPct val="90000"/>
              </a:lnSpc>
              <a:buNone/>
            </a:pPr>
            <a:r>
              <a:rPr lang="en-GB" sz="1400" dirty="0"/>
              <a:t>Mum of Luke and Meghan</a:t>
            </a:r>
          </a:p>
          <a:p>
            <a:pPr>
              <a:lnSpc>
                <a:spcPct val="90000"/>
              </a:lnSpc>
            </a:pPr>
            <a:endParaRPr lang="en-GB" sz="800" dirty="0"/>
          </a:p>
        </p:txBody>
      </p:sp>
    </p:spTree>
    <p:extLst>
      <p:ext uri="{BB962C8B-B14F-4D97-AF65-F5344CB8AC3E}">
        <p14:creationId xmlns:p14="http://schemas.microsoft.com/office/powerpoint/2010/main" val="3157377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F5CC-E73F-2F58-EACB-86DDAC6E2286}"/>
              </a:ext>
            </a:extLst>
          </p:cNvPr>
          <p:cNvSpPr>
            <a:spLocks noGrp="1"/>
          </p:cNvSpPr>
          <p:nvPr>
            <p:ph type="title"/>
          </p:nvPr>
        </p:nvSpPr>
        <p:spPr>
          <a:xfrm>
            <a:off x="1512020" y="387927"/>
            <a:ext cx="6253453" cy="678873"/>
          </a:xfrm>
        </p:spPr>
        <p:txBody>
          <a:bodyPr>
            <a:normAutofit fontScale="90000"/>
          </a:bodyPr>
          <a:lstStyle/>
          <a:p>
            <a:r>
              <a:rPr lang="en-GB" dirty="0"/>
              <a:t>High Sheriff Award</a:t>
            </a:r>
          </a:p>
        </p:txBody>
      </p:sp>
      <p:pic>
        <p:nvPicPr>
          <p:cNvPr id="5" name="Content Placeholder 4">
            <a:extLst>
              <a:ext uri="{FF2B5EF4-FFF2-40B4-BE49-F238E27FC236}">
                <a16:creationId xmlns:a16="http://schemas.microsoft.com/office/drawing/2014/main" id="{9089CF04-8543-5F34-CEEC-A3B72C9E63D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378261" y="1361536"/>
            <a:ext cx="4490085" cy="4949211"/>
          </a:xfrm>
          <a:prstGeom prst="rect">
            <a:avLst/>
          </a:prstGeom>
        </p:spPr>
      </p:pic>
      <p:sp>
        <p:nvSpPr>
          <p:cNvPr id="8" name="TextBox 7">
            <a:extLst>
              <a:ext uri="{FF2B5EF4-FFF2-40B4-BE49-F238E27FC236}">
                <a16:creationId xmlns:a16="http://schemas.microsoft.com/office/drawing/2014/main" id="{B015EC7B-CFDA-829D-D7DC-25E5303F5737}"/>
              </a:ext>
            </a:extLst>
          </p:cNvPr>
          <p:cNvSpPr txBox="1"/>
          <p:nvPr/>
        </p:nvSpPr>
        <p:spPr>
          <a:xfrm>
            <a:off x="7853244" y="2681979"/>
            <a:ext cx="3622964" cy="2308324"/>
          </a:xfrm>
          <a:prstGeom prst="rect">
            <a:avLst/>
          </a:prstGeom>
          <a:noFill/>
        </p:spPr>
        <p:txBody>
          <a:bodyPr wrap="square" rtlCol="0">
            <a:spAutoFit/>
          </a:bodyPr>
          <a:lstStyle/>
          <a:p>
            <a:r>
              <a:rPr lang="en-GB" dirty="0"/>
              <a:t>Whilst I may have received this award, it is really an award for Somerset.</a:t>
            </a:r>
          </a:p>
          <a:p>
            <a:r>
              <a:rPr lang="en-GB" dirty="0"/>
              <a:t>The incredible funding we have had, allowing so many YP to access the award. Making a huge difference across the county </a:t>
            </a:r>
          </a:p>
          <a:p>
            <a:endParaRPr lang="en-GB" dirty="0"/>
          </a:p>
        </p:txBody>
      </p:sp>
    </p:spTree>
    <p:extLst>
      <p:ext uri="{BB962C8B-B14F-4D97-AF65-F5344CB8AC3E}">
        <p14:creationId xmlns:p14="http://schemas.microsoft.com/office/powerpoint/2010/main" val="1286166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175C-0202-D8F4-2512-6ADBA52DE020}"/>
              </a:ext>
            </a:extLst>
          </p:cNvPr>
          <p:cNvSpPr>
            <a:spLocks noGrp="1"/>
          </p:cNvSpPr>
          <p:nvPr>
            <p:ph type="title"/>
          </p:nvPr>
        </p:nvSpPr>
        <p:spPr>
          <a:xfrm>
            <a:off x="1760706" y="685800"/>
            <a:ext cx="9742318" cy="1752599"/>
          </a:xfrm>
        </p:spPr>
        <p:txBody>
          <a:bodyPr>
            <a:normAutofit/>
          </a:bodyPr>
          <a:lstStyle/>
          <a:p>
            <a:r>
              <a:rPr lang="en-GB"/>
              <a:t>What Next…..</a:t>
            </a:r>
            <a:endParaRPr lang="en-GB" dirty="0"/>
          </a:p>
        </p:txBody>
      </p:sp>
      <p:graphicFrame>
        <p:nvGraphicFramePr>
          <p:cNvPr id="6" name="Content Placeholder 2">
            <a:extLst>
              <a:ext uri="{FF2B5EF4-FFF2-40B4-BE49-F238E27FC236}">
                <a16:creationId xmlns:a16="http://schemas.microsoft.com/office/drawing/2014/main" id="{975E9590-2F50-AADF-F8AE-A6ADA3E41EFB}"/>
              </a:ext>
            </a:extLst>
          </p:cNvPr>
          <p:cNvGraphicFramePr>
            <a:graphicFrameLocks noGrp="1"/>
          </p:cNvGraphicFramePr>
          <p:nvPr>
            <p:ph idx="1"/>
            <p:extLst>
              <p:ext uri="{D42A27DB-BD31-4B8C-83A1-F6EECF244321}">
                <p14:modId xmlns:p14="http://schemas.microsoft.com/office/powerpoint/2010/main" val="3865370905"/>
              </p:ext>
            </p:extLst>
          </p:nvPr>
        </p:nvGraphicFramePr>
        <p:xfrm>
          <a:off x="1760705" y="2694562"/>
          <a:ext cx="9742319" cy="309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9833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76000"/>
                <a:satMod val="180000"/>
              </a:schemeClr>
              <a:schemeClr val="bg2">
                <a:tint val="80000"/>
                <a:satMod val="120000"/>
                <a:lumMod val="18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1A01-EF3A-1C97-015E-28E663C36CF9}"/>
              </a:ext>
            </a:extLst>
          </p:cNvPr>
          <p:cNvSpPr>
            <a:spLocks noGrp="1"/>
          </p:cNvSpPr>
          <p:nvPr>
            <p:ph type="title"/>
          </p:nvPr>
        </p:nvSpPr>
        <p:spPr>
          <a:xfrm>
            <a:off x="7109013" y="422735"/>
            <a:ext cx="5259028" cy="1235736"/>
          </a:xfrm>
        </p:spPr>
        <p:txBody>
          <a:bodyPr vert="horz" lIns="91440" tIns="45720" rIns="91440" bIns="45720" rtlCol="0" anchor="ctr">
            <a:normAutofit/>
          </a:bodyPr>
          <a:lstStyle/>
          <a:p>
            <a:r>
              <a:rPr lang="en-US" sz="6000" b="1" dirty="0">
                <a:solidFill>
                  <a:srgbClr val="C00000"/>
                </a:solidFill>
              </a:rPr>
              <a:t>Thank You</a:t>
            </a:r>
          </a:p>
        </p:txBody>
      </p:sp>
      <p:sp>
        <p:nvSpPr>
          <p:cNvPr id="6" name="Content Placeholder 5">
            <a:extLst>
              <a:ext uri="{FF2B5EF4-FFF2-40B4-BE49-F238E27FC236}">
                <a16:creationId xmlns:a16="http://schemas.microsoft.com/office/drawing/2014/main" id="{7D5C200C-587D-E0D8-5373-F8764A0DC43A}"/>
              </a:ext>
            </a:extLst>
          </p:cNvPr>
          <p:cNvSpPr>
            <a:spLocks noGrp="1"/>
          </p:cNvSpPr>
          <p:nvPr>
            <p:ph idx="1"/>
          </p:nvPr>
        </p:nvSpPr>
        <p:spPr>
          <a:xfrm>
            <a:off x="1874743" y="242047"/>
            <a:ext cx="5234270" cy="6723529"/>
          </a:xfrm>
        </p:spPr>
        <p:txBody>
          <a:bodyPr vert="horz" lIns="91440" tIns="45720" rIns="91440" bIns="45720" rtlCol="0">
            <a:normAutofit/>
          </a:bodyPr>
          <a:lstStyle/>
          <a:p>
            <a:pPr marL="0" indent="0">
              <a:lnSpc>
                <a:spcPct val="90000"/>
              </a:lnSpc>
              <a:buNone/>
            </a:pPr>
            <a:r>
              <a:rPr lang="en-US" sz="2000" dirty="0"/>
              <a:t>The DofE award in Somerset goes from Strength to Strength, we have an amazing network and a huge amount of support. Our SEND centres alongside Alternative Provision Programmes mean that DofE is truly Award for All Young People in our county</a:t>
            </a:r>
          </a:p>
          <a:p>
            <a:pPr marL="0" indent="0">
              <a:lnSpc>
                <a:spcPct val="90000"/>
              </a:lnSpc>
              <a:buNone/>
            </a:pPr>
            <a:r>
              <a:rPr lang="en-US" sz="2000" dirty="0"/>
              <a:t> Friendships have formed with the Freemasons, and we have also opened doors to the local lodges, enabling young people to access them and see the great work that goes on within them, breaking down barriers and prejudice along the way.</a:t>
            </a:r>
          </a:p>
          <a:p>
            <a:pPr marL="0" indent="0">
              <a:lnSpc>
                <a:spcPct val="90000"/>
              </a:lnSpc>
              <a:buNone/>
            </a:pPr>
            <a:r>
              <a:rPr lang="en-US" sz="2000" dirty="0"/>
              <a:t>DofE and the Freemasons share so many values, that this is an easy partnership to have. The support given over the past 10 years has been amazing, We owe so much to everyone that has helped us grow the award offering support to so many young people across the length and breadth of the county  </a:t>
            </a:r>
          </a:p>
          <a:p>
            <a:pPr marL="0" indent="0">
              <a:lnSpc>
                <a:spcPct val="90000"/>
              </a:lnSpc>
              <a:buNone/>
            </a:pPr>
            <a:r>
              <a:rPr lang="en-US" sz="2000" dirty="0"/>
              <a:t>I look forward to seeing what the future brings and future events, more laughs and days out</a:t>
            </a:r>
          </a:p>
          <a:p>
            <a:pPr marL="0" indent="0">
              <a:lnSpc>
                <a:spcPct val="90000"/>
              </a:lnSpc>
              <a:buNone/>
            </a:pPr>
            <a:endParaRPr lang="en-US" sz="1800" dirty="0"/>
          </a:p>
          <a:p>
            <a:pPr>
              <a:lnSpc>
                <a:spcPct val="90000"/>
              </a:lnSpc>
            </a:pPr>
            <a:endParaRPr lang="en-US" sz="900" dirty="0"/>
          </a:p>
        </p:txBody>
      </p:sp>
      <p:pic>
        <p:nvPicPr>
          <p:cNvPr id="4" name="Picture 3">
            <a:extLst>
              <a:ext uri="{FF2B5EF4-FFF2-40B4-BE49-F238E27FC236}">
                <a16:creationId xmlns:a16="http://schemas.microsoft.com/office/drawing/2014/main" id="{0925A80C-F304-D6A4-F2AF-A57E24E5C3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31840" y="1839159"/>
            <a:ext cx="4737348" cy="225024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8" name="Picture 7">
            <a:extLst>
              <a:ext uri="{FF2B5EF4-FFF2-40B4-BE49-F238E27FC236}">
                <a16:creationId xmlns:a16="http://schemas.microsoft.com/office/drawing/2014/main" id="{0DA33C4F-16E8-80EB-1464-66F877B88F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8348296" y="4551367"/>
            <a:ext cx="2250240" cy="1687680"/>
          </a:xfrm>
          <a:prstGeom prst="rect">
            <a:avLst/>
          </a:prstGeom>
        </p:spPr>
      </p:pic>
    </p:spTree>
    <p:extLst>
      <p:ext uri="{BB962C8B-B14F-4D97-AF65-F5344CB8AC3E}">
        <p14:creationId xmlns:p14="http://schemas.microsoft.com/office/powerpoint/2010/main" val="6145855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2">
      <a:dk1>
        <a:sysClr val="windowText" lastClr="000000"/>
      </a:dk1>
      <a:lt1>
        <a:srgbClr val="FFFFFF"/>
      </a:lt1>
      <a:dk2>
        <a:srgbClr val="212121"/>
      </a:dk2>
      <a:lt2>
        <a:srgbClr val="FFFFFF"/>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d396678-c698-4451-b9ab-bac3c3310917}"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5070</TotalTime>
  <Words>3971</Words>
  <Application>Microsoft Macintosh PowerPoint</Application>
  <PresentationFormat>Widescreen</PresentationFormat>
  <Paragraphs>187</Paragraphs>
  <Slides>37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 Light</vt:lpstr>
      <vt:lpstr>Arial</vt:lpstr>
      <vt:lpstr>Calibri</vt:lpstr>
      <vt:lpstr>Corbel</vt:lpstr>
      <vt:lpstr>Microsoft New Tai Lue</vt:lpstr>
      <vt:lpstr>Parallax</vt:lpstr>
      <vt:lpstr>Somerset DofE Award &amp; Somerset Freemasons</vt:lpstr>
      <vt:lpstr>What is the DofE </vt:lpstr>
      <vt:lpstr>Benefits &amp; Principles of the DofE Award</vt:lpstr>
      <vt:lpstr>DofE in Somerset </vt:lpstr>
      <vt:lpstr>PowerPoint Presentation</vt:lpstr>
      <vt:lpstr>Somerset Stats  - Our Funding Issue</vt:lpstr>
      <vt:lpstr>2016 – The Start of the Partnership</vt:lpstr>
      <vt:lpstr>Making A Difference</vt:lpstr>
      <vt:lpstr>Alternative Programmes</vt:lpstr>
      <vt:lpstr>PowerPoint Presentation</vt:lpstr>
      <vt:lpstr>Tree Planting</vt:lpstr>
      <vt:lpstr>The Forming of an Idea</vt:lpstr>
      <vt:lpstr>Somerset Jubilee Jaunts</vt:lpstr>
      <vt:lpstr>Bike Rides and Walks</vt:lpstr>
      <vt:lpstr>PowerPoint Presentation</vt:lpstr>
      <vt:lpstr>PowerPoint Presentation</vt:lpstr>
      <vt:lpstr>PowerPoint Presentation</vt:lpstr>
      <vt:lpstr>Sam – A Partnership with Yatton &amp; Wedmore Lodges</vt:lpstr>
      <vt:lpstr>PowerPoint Presentation</vt:lpstr>
      <vt:lpstr>Summer Event support </vt:lpstr>
      <vt:lpstr>Fairmead and Yeovil Lodge</vt:lpstr>
      <vt:lpstr>Prejudice</vt:lpstr>
      <vt:lpstr>Facts and Figures  A Report from David Hamlin  Bursary Application Manager</vt:lpstr>
      <vt:lpstr>PowerPoint Presentation</vt:lpstr>
      <vt:lpstr>Support</vt:lpstr>
      <vt:lpstr>DofE Resilience Funding </vt:lpstr>
      <vt:lpstr>ParaTrekker</vt:lpstr>
      <vt:lpstr>Thank You</vt:lpstr>
      <vt:lpstr>Thank You</vt:lpstr>
      <vt:lpstr>Thank You</vt:lpstr>
      <vt:lpstr>Thank You</vt:lpstr>
      <vt:lpstr>Thank you </vt:lpstr>
      <vt:lpstr>Thank You</vt:lpstr>
      <vt:lpstr>Thank You</vt:lpstr>
      <vt:lpstr>High Sheriff Award</vt:lpstr>
      <vt:lpstr>What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Somerset DofE  &amp; Somerset Freemasons</dc:title>
  <dc:creator>Carol Authers</dc:creator>
  <cp:lastModifiedBy>Ian Evans</cp:lastModifiedBy>
  <cp:revision>2</cp:revision>
  <dcterms:created xsi:type="dcterms:W3CDTF">2023-08-22T07:54:45Z</dcterms:created>
  <dcterms:modified xsi:type="dcterms:W3CDTF">2026-10-31T09:02:59Z</dcterms:modified>
</cp:coreProperties>
</file>